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60" r:id="rId2"/>
    <p:sldId id="367" r:id="rId3"/>
    <p:sldId id="368" r:id="rId4"/>
    <p:sldId id="370" r:id="rId5"/>
    <p:sldId id="371" r:id="rId6"/>
    <p:sldId id="299" r:id="rId7"/>
    <p:sldId id="357" r:id="rId8"/>
    <p:sldId id="331" r:id="rId9"/>
    <p:sldId id="329" r:id="rId10"/>
    <p:sldId id="328" r:id="rId11"/>
    <p:sldId id="330" r:id="rId12"/>
    <p:sldId id="332" r:id="rId13"/>
    <p:sldId id="333" r:id="rId14"/>
    <p:sldId id="336" r:id="rId15"/>
    <p:sldId id="334" r:id="rId16"/>
    <p:sldId id="335" r:id="rId17"/>
    <p:sldId id="337" r:id="rId18"/>
    <p:sldId id="341" r:id="rId19"/>
    <p:sldId id="340" r:id="rId20"/>
    <p:sldId id="342" r:id="rId21"/>
    <p:sldId id="343" r:id="rId22"/>
    <p:sldId id="345" r:id="rId23"/>
    <p:sldId id="346" r:id="rId24"/>
    <p:sldId id="361" r:id="rId25"/>
    <p:sldId id="360" r:id="rId26"/>
    <p:sldId id="359" r:id="rId27"/>
    <p:sldId id="347" r:id="rId28"/>
    <p:sldId id="348" r:id="rId29"/>
    <p:sldId id="349" r:id="rId30"/>
    <p:sldId id="350" r:id="rId31"/>
    <p:sldId id="317" r:id="rId32"/>
    <p:sldId id="324" r:id="rId33"/>
    <p:sldId id="327"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32" autoAdjust="0"/>
    <p:restoredTop sz="94639" autoAdjust="0"/>
  </p:normalViewPr>
  <p:slideViewPr>
    <p:cSldViewPr snapToGrid="0">
      <p:cViewPr varScale="1">
        <p:scale>
          <a:sx n="75" d="100"/>
          <a:sy n="75" d="100"/>
        </p:scale>
        <p:origin x="44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950C37-DFAE-4BC0-ACCF-6F110E6A0796}" type="datetimeFigureOut">
              <a:rPr lang="en-US" smtClean="0"/>
              <a:t>5/31/2021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E33636-E124-4EC2-9F53-564776231757}" type="slidenum">
              <a:rPr lang="en-US" smtClean="0"/>
              <a:t>‹#›</a:t>
            </a:fld>
            <a:endParaRPr lang="en-US" dirty="0"/>
          </a:p>
        </p:txBody>
      </p:sp>
    </p:spTree>
    <p:extLst>
      <p:ext uri="{BB962C8B-B14F-4D97-AF65-F5344CB8AC3E}">
        <p14:creationId xmlns:p14="http://schemas.microsoft.com/office/powerpoint/2010/main" val="3868596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AF266D-4878-428B-B2C3-B40CBEE9FA1F}" type="datetime1">
              <a:rPr lang="en-US" smtClean="0"/>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ED7093-AD51-40F4-A5B8-4DC12AABD634}" type="slidenum">
              <a:rPr lang="en-US" smtClean="0"/>
              <a:t>‹#›</a:t>
            </a:fld>
            <a:endParaRPr lang="en-US" dirty="0"/>
          </a:p>
        </p:txBody>
      </p:sp>
    </p:spTree>
    <p:extLst>
      <p:ext uri="{BB962C8B-B14F-4D97-AF65-F5344CB8AC3E}">
        <p14:creationId xmlns:p14="http://schemas.microsoft.com/office/powerpoint/2010/main" val="931809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4FF11B-0D56-4C26-B0E5-E5AA942897C3}" type="datetime1">
              <a:rPr lang="en-US" smtClean="0"/>
              <a:t>5/31/2021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ED7093-AD51-40F4-A5B8-4DC12AABD634}" type="slidenum">
              <a:rPr lang="en-US" smtClean="0"/>
              <a:t>‹#›</a:t>
            </a:fld>
            <a:endParaRPr lang="en-US" dirty="0"/>
          </a:p>
        </p:txBody>
      </p:sp>
    </p:spTree>
    <p:extLst>
      <p:ext uri="{BB962C8B-B14F-4D97-AF65-F5344CB8AC3E}">
        <p14:creationId xmlns:p14="http://schemas.microsoft.com/office/powerpoint/2010/main" val="103981440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4FF11B-0D56-4C26-B0E5-E5AA942897C3}" type="datetime1">
              <a:rPr lang="en-US" smtClean="0"/>
              <a:t>5/31/2021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ED7093-AD51-40F4-A5B8-4DC12AABD634}" type="slidenum">
              <a:rPr lang="en-US" smtClean="0"/>
              <a:t>‹#›</a:t>
            </a:fld>
            <a:endParaRPr lang="en-US" dirty="0"/>
          </a:p>
        </p:txBody>
      </p:sp>
    </p:spTree>
    <p:extLst>
      <p:ext uri="{BB962C8B-B14F-4D97-AF65-F5344CB8AC3E}">
        <p14:creationId xmlns:p14="http://schemas.microsoft.com/office/powerpoint/2010/main" val="100847898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4FF11B-0D56-4C26-B0E5-E5AA942897C3}" type="datetime1">
              <a:rPr lang="en-US" smtClean="0"/>
              <a:t>5/31/2021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ED7093-AD51-40F4-A5B8-4DC12AABD634}"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7455899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4FF11B-0D56-4C26-B0E5-E5AA942897C3}" type="datetime1">
              <a:rPr lang="en-US" smtClean="0"/>
              <a:t>5/31/2021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ED7093-AD51-40F4-A5B8-4DC12AABD634}" type="slidenum">
              <a:rPr lang="en-US" smtClean="0"/>
              <a:t>‹#›</a:t>
            </a:fld>
            <a:endParaRPr lang="en-US" dirty="0"/>
          </a:p>
        </p:txBody>
      </p:sp>
    </p:spTree>
    <p:extLst>
      <p:ext uri="{BB962C8B-B14F-4D97-AF65-F5344CB8AC3E}">
        <p14:creationId xmlns:p14="http://schemas.microsoft.com/office/powerpoint/2010/main" val="19981440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F4FF11B-0D56-4C26-B0E5-E5AA942897C3}" type="datetime1">
              <a:rPr lang="en-US" smtClean="0"/>
              <a:t>5/31/2021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ED7093-AD51-40F4-A5B8-4DC12AABD634}" type="slidenum">
              <a:rPr lang="en-US" smtClean="0"/>
              <a:t>‹#›</a:t>
            </a:fld>
            <a:endParaRPr lang="en-US" dirty="0"/>
          </a:p>
        </p:txBody>
      </p:sp>
    </p:spTree>
    <p:extLst>
      <p:ext uri="{BB962C8B-B14F-4D97-AF65-F5344CB8AC3E}">
        <p14:creationId xmlns:p14="http://schemas.microsoft.com/office/powerpoint/2010/main" val="114980667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F4FF11B-0D56-4C26-B0E5-E5AA942897C3}" type="datetime1">
              <a:rPr lang="en-US" smtClean="0"/>
              <a:t>5/31/2021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ED7093-AD51-40F4-A5B8-4DC12AABD634}" type="slidenum">
              <a:rPr lang="en-US" smtClean="0"/>
              <a:t>‹#›</a:t>
            </a:fld>
            <a:endParaRPr lang="en-US" dirty="0"/>
          </a:p>
        </p:txBody>
      </p:sp>
    </p:spTree>
    <p:extLst>
      <p:ext uri="{BB962C8B-B14F-4D97-AF65-F5344CB8AC3E}">
        <p14:creationId xmlns:p14="http://schemas.microsoft.com/office/powerpoint/2010/main" val="124501016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82FFF2-DE66-404E-BEDF-00296B7F885B}" type="datetime1">
              <a:rPr lang="en-US" smtClean="0"/>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ED7093-AD51-40F4-A5B8-4DC12AABD634}" type="slidenum">
              <a:rPr lang="en-US" smtClean="0"/>
              <a:t>‹#›</a:t>
            </a:fld>
            <a:endParaRPr lang="en-US" dirty="0"/>
          </a:p>
        </p:txBody>
      </p:sp>
    </p:spTree>
    <p:extLst>
      <p:ext uri="{BB962C8B-B14F-4D97-AF65-F5344CB8AC3E}">
        <p14:creationId xmlns:p14="http://schemas.microsoft.com/office/powerpoint/2010/main" val="4062003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AAE68B-4F53-4A97-8346-340CBABA1128}" type="datetime1">
              <a:rPr lang="en-US" smtClean="0"/>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ED7093-AD51-40F4-A5B8-4DC12AABD634}" type="slidenum">
              <a:rPr lang="en-US" smtClean="0"/>
              <a:t>‹#›</a:t>
            </a:fld>
            <a:endParaRPr lang="en-US" dirty="0"/>
          </a:p>
        </p:txBody>
      </p:sp>
    </p:spTree>
    <p:extLst>
      <p:ext uri="{BB962C8B-B14F-4D97-AF65-F5344CB8AC3E}">
        <p14:creationId xmlns:p14="http://schemas.microsoft.com/office/powerpoint/2010/main" val="3485779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BF53E8-3589-4A08-856A-0967CD13290C}" type="datetime1">
              <a:rPr lang="en-US" smtClean="0"/>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ED7093-AD51-40F4-A5B8-4DC12AABD634}" type="slidenum">
              <a:rPr lang="en-US" smtClean="0"/>
              <a:t>‹#›</a:t>
            </a:fld>
            <a:endParaRPr lang="en-US" dirty="0"/>
          </a:p>
        </p:txBody>
      </p:sp>
    </p:spTree>
    <p:extLst>
      <p:ext uri="{BB962C8B-B14F-4D97-AF65-F5344CB8AC3E}">
        <p14:creationId xmlns:p14="http://schemas.microsoft.com/office/powerpoint/2010/main" val="880498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3AF0A6-F07F-4FE1-A5DA-1DEC962E6BB5}" type="datetime1">
              <a:rPr lang="en-US" smtClean="0"/>
              <a:t>5/31/2021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ED7093-AD51-40F4-A5B8-4DC12AABD634}" type="slidenum">
              <a:rPr lang="en-US" smtClean="0"/>
              <a:t>‹#›</a:t>
            </a:fld>
            <a:endParaRPr lang="en-US" dirty="0"/>
          </a:p>
        </p:txBody>
      </p:sp>
    </p:spTree>
    <p:extLst>
      <p:ext uri="{BB962C8B-B14F-4D97-AF65-F5344CB8AC3E}">
        <p14:creationId xmlns:p14="http://schemas.microsoft.com/office/powerpoint/2010/main" val="3747384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F74C16-70D7-4AE1-B704-92540AF94A21}" type="datetime1">
              <a:rPr lang="en-US" smtClean="0"/>
              <a:t>5/31/2021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ED7093-AD51-40F4-A5B8-4DC12AABD634}" type="slidenum">
              <a:rPr lang="en-US" smtClean="0"/>
              <a:t>‹#›</a:t>
            </a:fld>
            <a:endParaRPr lang="en-US" dirty="0"/>
          </a:p>
        </p:txBody>
      </p:sp>
    </p:spTree>
    <p:extLst>
      <p:ext uri="{BB962C8B-B14F-4D97-AF65-F5344CB8AC3E}">
        <p14:creationId xmlns:p14="http://schemas.microsoft.com/office/powerpoint/2010/main" val="2303597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D356E1-1BAB-4161-A370-FD6D55936547}" type="datetime1">
              <a:rPr lang="en-US" smtClean="0"/>
              <a:t>5/31/2021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ED7093-AD51-40F4-A5B8-4DC12AABD634}" type="slidenum">
              <a:rPr lang="en-US" smtClean="0"/>
              <a:t>‹#›</a:t>
            </a:fld>
            <a:endParaRPr lang="en-US" dirty="0"/>
          </a:p>
        </p:txBody>
      </p:sp>
    </p:spTree>
    <p:extLst>
      <p:ext uri="{BB962C8B-B14F-4D97-AF65-F5344CB8AC3E}">
        <p14:creationId xmlns:p14="http://schemas.microsoft.com/office/powerpoint/2010/main" val="4054290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8AE501-1124-4524-BB0B-44D0D4310E2E}" type="datetime1">
              <a:rPr lang="en-US" smtClean="0"/>
              <a:t>5/31/2021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ED7093-AD51-40F4-A5B8-4DC12AABD634}" type="slidenum">
              <a:rPr lang="en-US" smtClean="0"/>
              <a:t>‹#›</a:t>
            </a:fld>
            <a:endParaRPr lang="en-US" dirty="0"/>
          </a:p>
        </p:txBody>
      </p:sp>
    </p:spTree>
    <p:extLst>
      <p:ext uri="{BB962C8B-B14F-4D97-AF65-F5344CB8AC3E}">
        <p14:creationId xmlns:p14="http://schemas.microsoft.com/office/powerpoint/2010/main" val="64583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D0F482-F5B3-450E-8593-6B7B152C06F2}" type="datetime1">
              <a:rPr lang="en-US" smtClean="0"/>
              <a:t>5/31/2021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ED7093-AD51-40F4-A5B8-4DC12AABD634}" type="slidenum">
              <a:rPr lang="en-US" smtClean="0"/>
              <a:t>‹#›</a:t>
            </a:fld>
            <a:endParaRPr lang="en-US" dirty="0"/>
          </a:p>
        </p:txBody>
      </p:sp>
    </p:spTree>
    <p:extLst>
      <p:ext uri="{BB962C8B-B14F-4D97-AF65-F5344CB8AC3E}">
        <p14:creationId xmlns:p14="http://schemas.microsoft.com/office/powerpoint/2010/main" val="701745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FFA166-631E-4DD4-8C32-248A577F608C}" type="datetime1">
              <a:rPr lang="en-US" smtClean="0"/>
              <a:t>5/31/2021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ED7093-AD51-40F4-A5B8-4DC12AABD634}" type="slidenum">
              <a:rPr lang="en-US" smtClean="0"/>
              <a:t>‹#›</a:t>
            </a:fld>
            <a:endParaRPr lang="en-US" dirty="0"/>
          </a:p>
        </p:txBody>
      </p:sp>
    </p:spTree>
    <p:extLst>
      <p:ext uri="{BB962C8B-B14F-4D97-AF65-F5344CB8AC3E}">
        <p14:creationId xmlns:p14="http://schemas.microsoft.com/office/powerpoint/2010/main" val="3786722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D9BA20-9EA3-4EBE-BA63-19666D8E5C98}" type="datetime1">
              <a:rPr lang="en-US" smtClean="0"/>
              <a:t>5/31/2021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ED7093-AD51-40F4-A5B8-4DC12AABD634}" type="slidenum">
              <a:rPr lang="en-US" smtClean="0"/>
              <a:t>‹#›</a:t>
            </a:fld>
            <a:endParaRPr lang="en-US" dirty="0"/>
          </a:p>
        </p:txBody>
      </p:sp>
    </p:spTree>
    <p:extLst>
      <p:ext uri="{BB962C8B-B14F-4D97-AF65-F5344CB8AC3E}">
        <p14:creationId xmlns:p14="http://schemas.microsoft.com/office/powerpoint/2010/main" val="2699709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F4FF11B-0D56-4C26-B0E5-E5AA942897C3}" type="datetime1">
              <a:rPr lang="en-US" smtClean="0"/>
              <a:t>5/31/2021</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5ED7093-AD51-40F4-A5B8-4DC12AABD634}" type="slidenum">
              <a:rPr lang="en-US" smtClean="0"/>
              <a:t>‹#›</a:t>
            </a:fld>
            <a:endParaRPr lang="en-US" dirty="0"/>
          </a:p>
        </p:txBody>
      </p:sp>
    </p:spTree>
    <p:extLst>
      <p:ext uri="{BB962C8B-B14F-4D97-AF65-F5344CB8AC3E}">
        <p14:creationId xmlns:p14="http://schemas.microsoft.com/office/powerpoint/2010/main" val="146645692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A42EC-C034-43BC-BBB0-5DDDE109A7FE}"/>
              </a:ext>
            </a:extLst>
          </p:cNvPr>
          <p:cNvSpPr>
            <a:spLocks noGrp="1"/>
          </p:cNvSpPr>
          <p:nvPr>
            <p:ph type="ctrTitle"/>
          </p:nvPr>
        </p:nvSpPr>
        <p:spPr>
          <a:xfrm>
            <a:off x="1524000" y="1551008"/>
            <a:ext cx="9144000" cy="602914"/>
          </a:xfrm>
        </p:spPr>
        <p:txBody>
          <a:bodyPr>
            <a:normAutofit fontScale="90000"/>
          </a:bodyPr>
          <a:lstStyle/>
          <a:p>
            <a:br>
              <a:rPr lang="en-US" sz="3600" b="1" dirty="0">
                <a:latin typeface="Times New Roman" panose="02020603050405020304" pitchFamily="18" charset="0"/>
                <a:cs typeface="Times New Roman" panose="02020603050405020304" pitchFamily="18" charset="0"/>
              </a:rPr>
            </a:br>
            <a:endParaRPr lang="en-US" sz="36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2A61F0C-122B-4ECB-A40A-9CBDFD84643A}"/>
              </a:ext>
            </a:extLst>
          </p:cNvPr>
          <p:cNvSpPr>
            <a:spLocks noGrp="1"/>
          </p:cNvSpPr>
          <p:nvPr>
            <p:ph type="subTitle" idx="1"/>
          </p:nvPr>
        </p:nvSpPr>
        <p:spPr>
          <a:xfrm>
            <a:off x="1447800" y="1551008"/>
            <a:ext cx="10271760" cy="4191002"/>
          </a:xfrm>
        </p:spPr>
        <p:txBody>
          <a:bodyPr>
            <a:normAutofit fontScale="77500" lnSpcReduction="20000"/>
          </a:bodyPr>
          <a:lstStyle/>
          <a:p>
            <a:r>
              <a:rPr lang="en-US" sz="3900" b="1" dirty="0">
                <a:latin typeface="Times New Roman" panose="02020603050405020304" pitchFamily="18" charset="0"/>
                <a:cs typeface="Times New Roman" panose="02020603050405020304" pitchFamily="18" charset="0"/>
              </a:rPr>
              <a:t>Patient-Centered Dosing Initiative</a:t>
            </a:r>
          </a:p>
          <a:p>
            <a:endParaRPr lang="en-US" sz="2800" dirty="0">
              <a:latin typeface="Times New Roman" panose="02020603050405020304" pitchFamily="18" charset="0"/>
              <a:cs typeface="Times New Roman" panose="02020603050405020304" pitchFamily="18" charset="0"/>
            </a:endParaRPr>
          </a:p>
          <a:p>
            <a:r>
              <a:rPr lang="en-US" sz="3900" b="1" dirty="0">
                <a:latin typeface="Times New Roman" panose="02020603050405020304" pitchFamily="18" charset="0"/>
                <a:cs typeface="Times New Roman" panose="02020603050405020304" pitchFamily="18" charset="0"/>
              </a:rPr>
              <a:t>Medical Oncologists Survey Results</a:t>
            </a:r>
          </a:p>
          <a:p>
            <a:r>
              <a:rPr lang="en-US" sz="3900" b="1" dirty="0">
                <a:latin typeface="Times New Roman" panose="02020603050405020304" pitchFamily="18" charset="0"/>
                <a:cs typeface="Times New Roman" panose="02020603050405020304" pitchFamily="18" charset="0"/>
              </a:rPr>
              <a:t>Regarding Patients with Metastatic Breast Cancer (MBC)</a:t>
            </a:r>
          </a:p>
          <a:p>
            <a:endParaRPr lang="en-US" sz="2800" b="1" dirty="0">
              <a:latin typeface="Times New Roman" panose="02020603050405020304" pitchFamily="18" charset="0"/>
              <a:cs typeface="Times New Roman" panose="02020603050405020304" pitchFamily="18" charset="0"/>
            </a:endParaRPr>
          </a:p>
          <a:p>
            <a:r>
              <a:rPr lang="en-US" sz="3100" b="1" dirty="0">
                <a:latin typeface="Times New Roman" panose="02020603050405020304" pitchFamily="18" charset="0"/>
                <a:cs typeface="Times New Roman" panose="02020603050405020304" pitchFamily="18" charset="0"/>
              </a:rPr>
              <a:t>Compiled by Anne Loeser on behalf of the PCDI</a:t>
            </a:r>
          </a:p>
          <a:p>
            <a:endParaRPr lang="en-US" sz="1000" b="1" dirty="0">
              <a:latin typeface="Times New Roman" panose="02020603050405020304" pitchFamily="18" charset="0"/>
              <a:cs typeface="Times New Roman" panose="02020603050405020304" pitchFamily="18" charset="0"/>
            </a:endParaRPr>
          </a:p>
          <a:p>
            <a:endParaRPr lang="en-US" sz="1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May 28, 2021</a:t>
            </a:r>
          </a:p>
          <a:p>
            <a:endParaRPr lang="en-US"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C96E3452-C869-42EA-B4EF-65A87B8B10CD}"/>
              </a:ext>
            </a:extLst>
          </p:cNvPr>
          <p:cNvSpPr>
            <a:spLocks noGrp="1"/>
          </p:cNvSpPr>
          <p:nvPr>
            <p:ph type="sldNum" sz="quarter" idx="12"/>
          </p:nvPr>
        </p:nvSpPr>
        <p:spPr>
          <a:xfrm>
            <a:off x="10514011" y="6416040"/>
            <a:ext cx="514669" cy="274320"/>
          </a:xfrm>
        </p:spPr>
        <p:txBody>
          <a:bodyPr/>
          <a:lstStyle/>
          <a:p>
            <a:fld id="{C5ED7093-AD51-40F4-A5B8-4DC12AABD634}" type="slidenum">
              <a:rPr lang="en-US" smtClean="0"/>
              <a:t>1</a:t>
            </a:fld>
            <a:endParaRPr lang="en-US" dirty="0"/>
          </a:p>
        </p:txBody>
      </p:sp>
      <p:sp>
        <p:nvSpPr>
          <p:cNvPr id="7" name="TextBox 6">
            <a:extLst>
              <a:ext uri="{FF2B5EF4-FFF2-40B4-BE49-F238E27FC236}">
                <a16:creationId xmlns:a16="http://schemas.microsoft.com/office/drawing/2014/main" id="{3FCD1A9E-14DD-43B0-9055-D6599D143BF1}"/>
              </a:ext>
            </a:extLst>
          </p:cNvPr>
          <p:cNvSpPr txBox="1"/>
          <p:nvPr/>
        </p:nvSpPr>
        <p:spPr>
          <a:xfrm>
            <a:off x="894080" y="6309361"/>
            <a:ext cx="10993120" cy="50799"/>
          </a:xfrm>
          <a:prstGeom prst="rect">
            <a:avLst/>
          </a:prstGeom>
          <a:solidFill>
            <a:srgbClr val="FF505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DB4F85D-F9D8-4F55-9D1A-CBF376DD6D64}"/>
              </a:ext>
            </a:extLst>
          </p:cNvPr>
          <p:cNvSpPr txBox="1"/>
          <p:nvPr/>
        </p:nvSpPr>
        <p:spPr>
          <a:xfrm>
            <a:off x="1656080" y="1066800"/>
            <a:ext cx="10271760" cy="50799"/>
          </a:xfrm>
          <a:prstGeom prst="rect">
            <a:avLst/>
          </a:prstGeom>
          <a:solidFill>
            <a:srgbClr val="B2B2B2"/>
          </a:solidFill>
        </p:spPr>
        <p:txBody>
          <a:bodyPr wrap="square" rtlCol="0">
            <a:spAutoFit/>
          </a:bodyPr>
          <a:lstStyle/>
          <a:p>
            <a:endParaRPr lang="en-US" dirty="0"/>
          </a:p>
        </p:txBody>
      </p:sp>
      <p:pic>
        <p:nvPicPr>
          <p:cNvPr id="10" name="Picture 9" descr="A screenshot of a cell phone&#10;&#10;Description automatically generated">
            <a:extLst>
              <a:ext uri="{FF2B5EF4-FFF2-40B4-BE49-F238E27FC236}">
                <a16:creationId xmlns:a16="http://schemas.microsoft.com/office/drawing/2014/main" id="{886BCCF3-4921-4191-9498-6120078B9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 y="228600"/>
            <a:ext cx="1148080" cy="1148080"/>
          </a:xfrm>
          <a:prstGeom prst="rect">
            <a:avLst/>
          </a:prstGeom>
        </p:spPr>
      </p:pic>
    </p:spTree>
    <p:extLst>
      <p:ext uri="{BB962C8B-B14F-4D97-AF65-F5344CB8AC3E}">
        <p14:creationId xmlns:p14="http://schemas.microsoft.com/office/powerpoint/2010/main" val="1160776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6E3452-C869-42EA-B4EF-65A87B8B10CD}"/>
              </a:ext>
            </a:extLst>
          </p:cNvPr>
          <p:cNvSpPr>
            <a:spLocks noGrp="1"/>
          </p:cNvSpPr>
          <p:nvPr>
            <p:ph type="sldNum" sz="quarter" idx="12"/>
          </p:nvPr>
        </p:nvSpPr>
        <p:spPr>
          <a:xfrm>
            <a:off x="10514011" y="6360160"/>
            <a:ext cx="448629" cy="314960"/>
          </a:xfrm>
        </p:spPr>
        <p:txBody>
          <a:bodyPr/>
          <a:lstStyle/>
          <a:p>
            <a:fld id="{C5ED7093-AD51-40F4-A5B8-4DC12AABD634}" type="slidenum">
              <a:rPr lang="en-US" smtClean="0"/>
              <a:t>10</a:t>
            </a:fld>
            <a:endParaRPr lang="en-US" dirty="0"/>
          </a:p>
        </p:txBody>
      </p:sp>
      <p:sp>
        <p:nvSpPr>
          <p:cNvPr id="7" name="TextBox 6">
            <a:extLst>
              <a:ext uri="{FF2B5EF4-FFF2-40B4-BE49-F238E27FC236}">
                <a16:creationId xmlns:a16="http://schemas.microsoft.com/office/drawing/2014/main" id="{3FCD1A9E-14DD-43B0-9055-D6599D143BF1}"/>
              </a:ext>
            </a:extLst>
          </p:cNvPr>
          <p:cNvSpPr txBox="1"/>
          <p:nvPr/>
        </p:nvSpPr>
        <p:spPr>
          <a:xfrm>
            <a:off x="894080" y="6309361"/>
            <a:ext cx="10993120" cy="50799"/>
          </a:xfrm>
          <a:prstGeom prst="rect">
            <a:avLst/>
          </a:prstGeom>
          <a:solidFill>
            <a:srgbClr val="FF505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DB4F85D-F9D8-4F55-9D1A-CBF376DD6D64}"/>
              </a:ext>
            </a:extLst>
          </p:cNvPr>
          <p:cNvSpPr txBox="1"/>
          <p:nvPr/>
        </p:nvSpPr>
        <p:spPr>
          <a:xfrm>
            <a:off x="1656080" y="1066800"/>
            <a:ext cx="10271760" cy="50799"/>
          </a:xfrm>
          <a:prstGeom prst="rect">
            <a:avLst/>
          </a:prstGeom>
          <a:solidFill>
            <a:srgbClr val="B2B2B2"/>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21C32624-B7F3-4DA0-87BC-BFF80F07DC8C}"/>
              </a:ext>
            </a:extLst>
          </p:cNvPr>
          <p:cNvSpPr txBox="1"/>
          <p:nvPr/>
        </p:nvSpPr>
        <p:spPr>
          <a:xfrm>
            <a:off x="2799080" y="406400"/>
            <a:ext cx="74828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SURVEY RESULTS – GRAPHS AND CHARTS (Cont’d.) </a:t>
            </a:r>
          </a:p>
        </p:txBody>
      </p:sp>
      <p:pic>
        <p:nvPicPr>
          <p:cNvPr id="2" name="Picture 1">
            <a:extLst>
              <a:ext uri="{FF2B5EF4-FFF2-40B4-BE49-F238E27FC236}">
                <a16:creationId xmlns:a16="http://schemas.microsoft.com/office/drawing/2014/main" id="{B52F9561-CBA5-479B-8149-768C05082757}"/>
              </a:ext>
            </a:extLst>
          </p:cNvPr>
          <p:cNvPicPr>
            <a:picLocks noChangeAspect="1"/>
          </p:cNvPicPr>
          <p:nvPr/>
        </p:nvPicPr>
        <p:blipFill>
          <a:blip r:embed="rId2"/>
          <a:stretch>
            <a:fillRect/>
          </a:stretch>
        </p:blipFill>
        <p:spPr>
          <a:xfrm>
            <a:off x="2590800" y="1289579"/>
            <a:ext cx="7360919" cy="4770248"/>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56694FAF-AA69-4BDF-8094-DC1CD04C80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60" y="228600"/>
            <a:ext cx="1000760" cy="1000760"/>
          </a:xfrm>
          <a:prstGeom prst="rect">
            <a:avLst/>
          </a:prstGeom>
        </p:spPr>
      </p:pic>
    </p:spTree>
    <p:extLst>
      <p:ext uri="{BB962C8B-B14F-4D97-AF65-F5344CB8AC3E}">
        <p14:creationId xmlns:p14="http://schemas.microsoft.com/office/powerpoint/2010/main" val="1934885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6E3452-C869-42EA-B4EF-65A87B8B10CD}"/>
              </a:ext>
            </a:extLst>
          </p:cNvPr>
          <p:cNvSpPr>
            <a:spLocks noGrp="1"/>
          </p:cNvSpPr>
          <p:nvPr>
            <p:ph type="sldNum" sz="quarter" idx="12"/>
          </p:nvPr>
        </p:nvSpPr>
        <p:spPr>
          <a:xfrm>
            <a:off x="10514011" y="6360160"/>
            <a:ext cx="448629" cy="314960"/>
          </a:xfrm>
        </p:spPr>
        <p:txBody>
          <a:bodyPr/>
          <a:lstStyle/>
          <a:p>
            <a:fld id="{C5ED7093-AD51-40F4-A5B8-4DC12AABD634}" type="slidenum">
              <a:rPr lang="en-US" smtClean="0"/>
              <a:t>11</a:t>
            </a:fld>
            <a:endParaRPr lang="en-US" dirty="0"/>
          </a:p>
        </p:txBody>
      </p:sp>
      <p:sp>
        <p:nvSpPr>
          <p:cNvPr id="7" name="TextBox 6">
            <a:extLst>
              <a:ext uri="{FF2B5EF4-FFF2-40B4-BE49-F238E27FC236}">
                <a16:creationId xmlns:a16="http://schemas.microsoft.com/office/drawing/2014/main" id="{3FCD1A9E-14DD-43B0-9055-D6599D143BF1}"/>
              </a:ext>
            </a:extLst>
          </p:cNvPr>
          <p:cNvSpPr txBox="1"/>
          <p:nvPr/>
        </p:nvSpPr>
        <p:spPr>
          <a:xfrm>
            <a:off x="894080" y="6309361"/>
            <a:ext cx="10993120" cy="50799"/>
          </a:xfrm>
          <a:prstGeom prst="rect">
            <a:avLst/>
          </a:prstGeom>
          <a:solidFill>
            <a:srgbClr val="FF505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DB4F85D-F9D8-4F55-9D1A-CBF376DD6D64}"/>
              </a:ext>
            </a:extLst>
          </p:cNvPr>
          <p:cNvSpPr txBox="1"/>
          <p:nvPr/>
        </p:nvSpPr>
        <p:spPr>
          <a:xfrm>
            <a:off x="1656080" y="1066800"/>
            <a:ext cx="10271760" cy="50799"/>
          </a:xfrm>
          <a:prstGeom prst="rect">
            <a:avLst/>
          </a:prstGeom>
          <a:solidFill>
            <a:srgbClr val="B2B2B2"/>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21C32624-B7F3-4DA0-87BC-BFF80F07DC8C}"/>
              </a:ext>
            </a:extLst>
          </p:cNvPr>
          <p:cNvSpPr txBox="1"/>
          <p:nvPr/>
        </p:nvSpPr>
        <p:spPr>
          <a:xfrm>
            <a:off x="2799080" y="406400"/>
            <a:ext cx="74828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SURVEY RESULTS – GRAPHS AND CHARTS (Cont’d.) </a:t>
            </a:r>
          </a:p>
        </p:txBody>
      </p:sp>
      <p:pic>
        <p:nvPicPr>
          <p:cNvPr id="2" name="Picture 1">
            <a:extLst>
              <a:ext uri="{FF2B5EF4-FFF2-40B4-BE49-F238E27FC236}">
                <a16:creationId xmlns:a16="http://schemas.microsoft.com/office/drawing/2014/main" id="{4910E67C-DD90-4DB6-ADF8-EF952DF57415}"/>
              </a:ext>
            </a:extLst>
          </p:cNvPr>
          <p:cNvPicPr>
            <a:picLocks noChangeAspect="1"/>
          </p:cNvPicPr>
          <p:nvPr/>
        </p:nvPicPr>
        <p:blipFill>
          <a:blip r:embed="rId2"/>
          <a:stretch>
            <a:fillRect/>
          </a:stretch>
        </p:blipFill>
        <p:spPr>
          <a:xfrm>
            <a:off x="2590800" y="1431558"/>
            <a:ext cx="7493000" cy="4573542"/>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E3ADBD6A-16D6-4943-B995-E3D271E2A9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60" y="228600"/>
            <a:ext cx="1000760" cy="1000760"/>
          </a:xfrm>
          <a:prstGeom prst="rect">
            <a:avLst/>
          </a:prstGeom>
        </p:spPr>
      </p:pic>
    </p:spTree>
    <p:extLst>
      <p:ext uri="{BB962C8B-B14F-4D97-AF65-F5344CB8AC3E}">
        <p14:creationId xmlns:p14="http://schemas.microsoft.com/office/powerpoint/2010/main" val="820576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6E3452-C869-42EA-B4EF-65A87B8B10CD}"/>
              </a:ext>
            </a:extLst>
          </p:cNvPr>
          <p:cNvSpPr>
            <a:spLocks noGrp="1"/>
          </p:cNvSpPr>
          <p:nvPr>
            <p:ph type="sldNum" sz="quarter" idx="12"/>
          </p:nvPr>
        </p:nvSpPr>
        <p:spPr>
          <a:xfrm>
            <a:off x="10514011" y="6360160"/>
            <a:ext cx="448629" cy="314960"/>
          </a:xfrm>
        </p:spPr>
        <p:txBody>
          <a:bodyPr/>
          <a:lstStyle/>
          <a:p>
            <a:fld id="{C5ED7093-AD51-40F4-A5B8-4DC12AABD634}" type="slidenum">
              <a:rPr lang="en-US" smtClean="0"/>
              <a:t>12</a:t>
            </a:fld>
            <a:endParaRPr lang="en-US" dirty="0"/>
          </a:p>
        </p:txBody>
      </p:sp>
      <p:sp>
        <p:nvSpPr>
          <p:cNvPr id="7" name="TextBox 6">
            <a:extLst>
              <a:ext uri="{FF2B5EF4-FFF2-40B4-BE49-F238E27FC236}">
                <a16:creationId xmlns:a16="http://schemas.microsoft.com/office/drawing/2014/main" id="{3FCD1A9E-14DD-43B0-9055-D6599D143BF1}"/>
              </a:ext>
            </a:extLst>
          </p:cNvPr>
          <p:cNvSpPr txBox="1"/>
          <p:nvPr/>
        </p:nvSpPr>
        <p:spPr>
          <a:xfrm>
            <a:off x="894080" y="6309361"/>
            <a:ext cx="10993120" cy="50799"/>
          </a:xfrm>
          <a:prstGeom prst="rect">
            <a:avLst/>
          </a:prstGeom>
          <a:solidFill>
            <a:srgbClr val="FF505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DB4F85D-F9D8-4F55-9D1A-CBF376DD6D64}"/>
              </a:ext>
            </a:extLst>
          </p:cNvPr>
          <p:cNvSpPr txBox="1"/>
          <p:nvPr/>
        </p:nvSpPr>
        <p:spPr>
          <a:xfrm>
            <a:off x="1656080" y="1066800"/>
            <a:ext cx="10271760" cy="50799"/>
          </a:xfrm>
          <a:prstGeom prst="rect">
            <a:avLst/>
          </a:prstGeom>
          <a:solidFill>
            <a:srgbClr val="B2B2B2"/>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21C32624-B7F3-4DA0-87BC-BFF80F07DC8C}"/>
              </a:ext>
            </a:extLst>
          </p:cNvPr>
          <p:cNvSpPr txBox="1"/>
          <p:nvPr/>
        </p:nvSpPr>
        <p:spPr>
          <a:xfrm>
            <a:off x="3069474" y="416744"/>
            <a:ext cx="74828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SURVEY RESULTS – GRAPHS AND CHARTS (Cont’d.) </a:t>
            </a:r>
          </a:p>
        </p:txBody>
      </p:sp>
      <p:pic>
        <p:nvPicPr>
          <p:cNvPr id="11" name="Picture 10" descr="A screenshot of a cell phone&#10;&#10;Description automatically generated">
            <a:extLst>
              <a:ext uri="{FF2B5EF4-FFF2-40B4-BE49-F238E27FC236}">
                <a16:creationId xmlns:a16="http://schemas.microsoft.com/office/drawing/2014/main" id="{7C27836D-9393-43F9-A605-D4686F8B84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 y="228600"/>
            <a:ext cx="1000760" cy="1000760"/>
          </a:xfrm>
          <a:prstGeom prst="rect">
            <a:avLst/>
          </a:prstGeom>
        </p:spPr>
      </p:pic>
      <p:pic>
        <p:nvPicPr>
          <p:cNvPr id="3" name="Picture 2">
            <a:extLst>
              <a:ext uri="{FF2B5EF4-FFF2-40B4-BE49-F238E27FC236}">
                <a16:creationId xmlns:a16="http://schemas.microsoft.com/office/drawing/2014/main" id="{A10E5F02-50A0-4702-91AC-95625091683A}"/>
              </a:ext>
            </a:extLst>
          </p:cNvPr>
          <p:cNvPicPr>
            <a:picLocks noChangeAspect="1"/>
          </p:cNvPicPr>
          <p:nvPr/>
        </p:nvPicPr>
        <p:blipFill>
          <a:blip r:embed="rId3"/>
          <a:stretch>
            <a:fillRect/>
          </a:stretch>
        </p:blipFill>
        <p:spPr>
          <a:xfrm>
            <a:off x="2838452" y="1316334"/>
            <a:ext cx="7713862" cy="4894089"/>
          </a:xfrm>
          <a:prstGeom prst="rect">
            <a:avLst/>
          </a:prstGeom>
        </p:spPr>
      </p:pic>
    </p:spTree>
    <p:extLst>
      <p:ext uri="{BB962C8B-B14F-4D97-AF65-F5344CB8AC3E}">
        <p14:creationId xmlns:p14="http://schemas.microsoft.com/office/powerpoint/2010/main" val="3317543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6E3452-C869-42EA-B4EF-65A87B8B10CD}"/>
              </a:ext>
            </a:extLst>
          </p:cNvPr>
          <p:cNvSpPr>
            <a:spLocks noGrp="1"/>
          </p:cNvSpPr>
          <p:nvPr>
            <p:ph type="sldNum" sz="quarter" idx="12"/>
          </p:nvPr>
        </p:nvSpPr>
        <p:spPr>
          <a:xfrm>
            <a:off x="10514011" y="6360160"/>
            <a:ext cx="448629" cy="314960"/>
          </a:xfrm>
        </p:spPr>
        <p:txBody>
          <a:bodyPr/>
          <a:lstStyle/>
          <a:p>
            <a:fld id="{C5ED7093-AD51-40F4-A5B8-4DC12AABD634}" type="slidenum">
              <a:rPr lang="en-US" smtClean="0"/>
              <a:t>13</a:t>
            </a:fld>
            <a:endParaRPr lang="en-US" dirty="0"/>
          </a:p>
        </p:txBody>
      </p:sp>
      <p:sp>
        <p:nvSpPr>
          <p:cNvPr id="7" name="TextBox 6">
            <a:extLst>
              <a:ext uri="{FF2B5EF4-FFF2-40B4-BE49-F238E27FC236}">
                <a16:creationId xmlns:a16="http://schemas.microsoft.com/office/drawing/2014/main" id="{3FCD1A9E-14DD-43B0-9055-D6599D143BF1}"/>
              </a:ext>
            </a:extLst>
          </p:cNvPr>
          <p:cNvSpPr txBox="1"/>
          <p:nvPr/>
        </p:nvSpPr>
        <p:spPr>
          <a:xfrm>
            <a:off x="894080" y="6309361"/>
            <a:ext cx="10993120" cy="50799"/>
          </a:xfrm>
          <a:prstGeom prst="rect">
            <a:avLst/>
          </a:prstGeom>
          <a:solidFill>
            <a:srgbClr val="FF505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DB4F85D-F9D8-4F55-9D1A-CBF376DD6D64}"/>
              </a:ext>
            </a:extLst>
          </p:cNvPr>
          <p:cNvSpPr txBox="1"/>
          <p:nvPr/>
        </p:nvSpPr>
        <p:spPr>
          <a:xfrm>
            <a:off x="1656080" y="1066800"/>
            <a:ext cx="10271760" cy="50799"/>
          </a:xfrm>
          <a:prstGeom prst="rect">
            <a:avLst/>
          </a:prstGeom>
          <a:solidFill>
            <a:srgbClr val="B2B2B2"/>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21C32624-B7F3-4DA0-87BC-BFF80F07DC8C}"/>
              </a:ext>
            </a:extLst>
          </p:cNvPr>
          <p:cNvSpPr txBox="1"/>
          <p:nvPr/>
        </p:nvSpPr>
        <p:spPr>
          <a:xfrm>
            <a:off x="2799080" y="406400"/>
            <a:ext cx="74828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SURVEY RESULTS – GRAPHS AND CHARTS (Cont’d.) </a:t>
            </a:r>
          </a:p>
        </p:txBody>
      </p:sp>
      <p:pic>
        <p:nvPicPr>
          <p:cNvPr id="3" name="Picture 2">
            <a:extLst>
              <a:ext uri="{FF2B5EF4-FFF2-40B4-BE49-F238E27FC236}">
                <a16:creationId xmlns:a16="http://schemas.microsoft.com/office/drawing/2014/main" id="{B6616601-2DC9-4E59-A9C7-B5A832E441AA}"/>
              </a:ext>
            </a:extLst>
          </p:cNvPr>
          <p:cNvPicPr>
            <a:picLocks noChangeAspect="1"/>
          </p:cNvPicPr>
          <p:nvPr/>
        </p:nvPicPr>
        <p:blipFill>
          <a:blip r:embed="rId2"/>
          <a:stretch>
            <a:fillRect/>
          </a:stretch>
        </p:blipFill>
        <p:spPr>
          <a:xfrm>
            <a:off x="2499360" y="1227888"/>
            <a:ext cx="7680621" cy="4700471"/>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CD2FAD69-2295-4166-8F00-2514E2973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60" y="228600"/>
            <a:ext cx="1000760" cy="1000760"/>
          </a:xfrm>
          <a:prstGeom prst="rect">
            <a:avLst/>
          </a:prstGeom>
        </p:spPr>
      </p:pic>
    </p:spTree>
    <p:extLst>
      <p:ext uri="{BB962C8B-B14F-4D97-AF65-F5344CB8AC3E}">
        <p14:creationId xmlns:p14="http://schemas.microsoft.com/office/powerpoint/2010/main" val="452906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6E3452-C869-42EA-B4EF-65A87B8B10CD}"/>
              </a:ext>
            </a:extLst>
          </p:cNvPr>
          <p:cNvSpPr>
            <a:spLocks noGrp="1"/>
          </p:cNvSpPr>
          <p:nvPr>
            <p:ph type="sldNum" sz="quarter" idx="12"/>
          </p:nvPr>
        </p:nvSpPr>
        <p:spPr>
          <a:xfrm>
            <a:off x="10514011" y="6360160"/>
            <a:ext cx="448629" cy="314960"/>
          </a:xfrm>
        </p:spPr>
        <p:txBody>
          <a:bodyPr/>
          <a:lstStyle/>
          <a:p>
            <a:fld id="{C5ED7093-AD51-40F4-A5B8-4DC12AABD634}" type="slidenum">
              <a:rPr lang="en-US" smtClean="0"/>
              <a:t>14</a:t>
            </a:fld>
            <a:endParaRPr lang="en-US" dirty="0"/>
          </a:p>
        </p:txBody>
      </p:sp>
      <p:sp>
        <p:nvSpPr>
          <p:cNvPr id="7" name="TextBox 6">
            <a:extLst>
              <a:ext uri="{FF2B5EF4-FFF2-40B4-BE49-F238E27FC236}">
                <a16:creationId xmlns:a16="http://schemas.microsoft.com/office/drawing/2014/main" id="{3FCD1A9E-14DD-43B0-9055-D6599D143BF1}"/>
              </a:ext>
            </a:extLst>
          </p:cNvPr>
          <p:cNvSpPr txBox="1"/>
          <p:nvPr/>
        </p:nvSpPr>
        <p:spPr>
          <a:xfrm>
            <a:off x="894080" y="6309361"/>
            <a:ext cx="10993120" cy="50799"/>
          </a:xfrm>
          <a:prstGeom prst="rect">
            <a:avLst/>
          </a:prstGeom>
          <a:solidFill>
            <a:srgbClr val="FF505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DB4F85D-F9D8-4F55-9D1A-CBF376DD6D64}"/>
              </a:ext>
            </a:extLst>
          </p:cNvPr>
          <p:cNvSpPr txBox="1"/>
          <p:nvPr/>
        </p:nvSpPr>
        <p:spPr>
          <a:xfrm>
            <a:off x="1656080" y="1066800"/>
            <a:ext cx="10271760" cy="50799"/>
          </a:xfrm>
          <a:prstGeom prst="rect">
            <a:avLst/>
          </a:prstGeom>
          <a:solidFill>
            <a:srgbClr val="B2B2B2"/>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21C32624-B7F3-4DA0-87BC-BFF80F07DC8C}"/>
              </a:ext>
            </a:extLst>
          </p:cNvPr>
          <p:cNvSpPr txBox="1"/>
          <p:nvPr/>
        </p:nvSpPr>
        <p:spPr>
          <a:xfrm>
            <a:off x="2799080" y="406400"/>
            <a:ext cx="74828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SURVEY RESULTS – GRAPHS AND CHARTS (Cont’d.) </a:t>
            </a:r>
          </a:p>
        </p:txBody>
      </p:sp>
      <p:pic>
        <p:nvPicPr>
          <p:cNvPr id="11" name="Picture 10" descr="A screenshot of a cell phone&#10;&#10;Description automatically generated">
            <a:extLst>
              <a:ext uri="{FF2B5EF4-FFF2-40B4-BE49-F238E27FC236}">
                <a16:creationId xmlns:a16="http://schemas.microsoft.com/office/drawing/2014/main" id="{1B948080-B1A5-433B-9E74-739FC781B5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 y="228600"/>
            <a:ext cx="1000760" cy="1000760"/>
          </a:xfrm>
          <a:prstGeom prst="rect">
            <a:avLst/>
          </a:prstGeom>
        </p:spPr>
      </p:pic>
      <p:sp>
        <p:nvSpPr>
          <p:cNvPr id="3" name="TextBox 2">
            <a:extLst>
              <a:ext uri="{FF2B5EF4-FFF2-40B4-BE49-F238E27FC236}">
                <a16:creationId xmlns:a16="http://schemas.microsoft.com/office/drawing/2014/main" id="{34DD5AC5-0D64-4878-8A96-42BEBADF38C1}"/>
              </a:ext>
            </a:extLst>
          </p:cNvPr>
          <p:cNvSpPr txBox="1"/>
          <p:nvPr/>
        </p:nvSpPr>
        <p:spPr>
          <a:xfrm>
            <a:off x="5130800" y="5852160"/>
            <a:ext cx="1823720" cy="215444"/>
          </a:xfrm>
          <a:prstGeom prst="rect">
            <a:avLst/>
          </a:prstGeom>
          <a:noFill/>
        </p:spPr>
        <p:txBody>
          <a:bodyPr wrap="square" rtlCol="0">
            <a:spAutoFit/>
          </a:bodyPr>
          <a:lstStyle/>
          <a:p>
            <a:r>
              <a:rPr lang="en-US" sz="800" b="1" dirty="0">
                <a:solidFill>
                  <a:schemeClr val="bg1"/>
                </a:solidFill>
                <a:latin typeface="Calibri" panose="020F0502020204030204" pitchFamily="34" charset="0"/>
                <a:cs typeface="Calibri" panose="020F0502020204030204" pitchFamily="34" charset="0"/>
              </a:rPr>
              <a:t>Reported b</a:t>
            </a:r>
            <a:r>
              <a:rPr lang="en-US" sz="800" dirty="0">
                <a:solidFill>
                  <a:schemeClr val="bg1"/>
                </a:solidFill>
                <a:latin typeface="Calibri" panose="020F0502020204030204" pitchFamily="34" charset="0"/>
                <a:cs typeface="Calibri" panose="020F0502020204030204" pitchFamily="34" charset="0"/>
              </a:rPr>
              <a:t>y</a:t>
            </a:r>
            <a:r>
              <a:rPr lang="en-US" sz="800" b="1" dirty="0">
                <a:solidFill>
                  <a:schemeClr val="bg1"/>
                </a:solidFill>
                <a:latin typeface="Calibri" panose="020F0502020204030204" pitchFamily="34" charset="0"/>
                <a:cs typeface="Calibri" panose="020F0502020204030204" pitchFamily="34" charset="0"/>
              </a:rPr>
              <a:t> ≥ 50% of respondents</a:t>
            </a:r>
          </a:p>
        </p:txBody>
      </p:sp>
      <p:pic>
        <p:nvPicPr>
          <p:cNvPr id="8" name="Picture 7">
            <a:extLst>
              <a:ext uri="{FF2B5EF4-FFF2-40B4-BE49-F238E27FC236}">
                <a16:creationId xmlns:a16="http://schemas.microsoft.com/office/drawing/2014/main" id="{E86922F5-5E99-4932-8816-88C03902877B}"/>
              </a:ext>
            </a:extLst>
          </p:cNvPr>
          <p:cNvPicPr>
            <a:picLocks noChangeAspect="1"/>
          </p:cNvPicPr>
          <p:nvPr/>
        </p:nvPicPr>
        <p:blipFill>
          <a:blip r:embed="rId3"/>
          <a:stretch>
            <a:fillRect/>
          </a:stretch>
        </p:blipFill>
        <p:spPr>
          <a:xfrm>
            <a:off x="1727200" y="1187313"/>
            <a:ext cx="8839200" cy="4908148"/>
          </a:xfrm>
          <a:prstGeom prst="rect">
            <a:avLst/>
          </a:prstGeom>
        </p:spPr>
      </p:pic>
    </p:spTree>
    <p:extLst>
      <p:ext uri="{BB962C8B-B14F-4D97-AF65-F5344CB8AC3E}">
        <p14:creationId xmlns:p14="http://schemas.microsoft.com/office/powerpoint/2010/main" val="1776955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6E3452-C869-42EA-B4EF-65A87B8B10CD}"/>
              </a:ext>
            </a:extLst>
          </p:cNvPr>
          <p:cNvSpPr>
            <a:spLocks noGrp="1"/>
          </p:cNvSpPr>
          <p:nvPr>
            <p:ph type="sldNum" sz="quarter" idx="12"/>
          </p:nvPr>
        </p:nvSpPr>
        <p:spPr>
          <a:xfrm>
            <a:off x="10514011" y="6360160"/>
            <a:ext cx="448629" cy="314960"/>
          </a:xfrm>
        </p:spPr>
        <p:txBody>
          <a:bodyPr/>
          <a:lstStyle/>
          <a:p>
            <a:fld id="{C5ED7093-AD51-40F4-A5B8-4DC12AABD634}" type="slidenum">
              <a:rPr lang="en-US" smtClean="0"/>
              <a:t>15</a:t>
            </a:fld>
            <a:endParaRPr lang="en-US" dirty="0"/>
          </a:p>
        </p:txBody>
      </p:sp>
      <p:sp>
        <p:nvSpPr>
          <p:cNvPr id="7" name="TextBox 6">
            <a:extLst>
              <a:ext uri="{FF2B5EF4-FFF2-40B4-BE49-F238E27FC236}">
                <a16:creationId xmlns:a16="http://schemas.microsoft.com/office/drawing/2014/main" id="{3FCD1A9E-14DD-43B0-9055-D6599D143BF1}"/>
              </a:ext>
            </a:extLst>
          </p:cNvPr>
          <p:cNvSpPr txBox="1"/>
          <p:nvPr/>
        </p:nvSpPr>
        <p:spPr>
          <a:xfrm>
            <a:off x="894080" y="6309361"/>
            <a:ext cx="10993120" cy="50799"/>
          </a:xfrm>
          <a:prstGeom prst="rect">
            <a:avLst/>
          </a:prstGeom>
          <a:solidFill>
            <a:srgbClr val="FF505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DB4F85D-F9D8-4F55-9D1A-CBF376DD6D64}"/>
              </a:ext>
            </a:extLst>
          </p:cNvPr>
          <p:cNvSpPr txBox="1"/>
          <p:nvPr/>
        </p:nvSpPr>
        <p:spPr>
          <a:xfrm>
            <a:off x="1656080" y="1066800"/>
            <a:ext cx="10271760" cy="50799"/>
          </a:xfrm>
          <a:prstGeom prst="rect">
            <a:avLst/>
          </a:prstGeom>
          <a:solidFill>
            <a:srgbClr val="B2B2B2"/>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21C32624-B7F3-4DA0-87BC-BFF80F07DC8C}"/>
              </a:ext>
            </a:extLst>
          </p:cNvPr>
          <p:cNvSpPr txBox="1"/>
          <p:nvPr/>
        </p:nvSpPr>
        <p:spPr>
          <a:xfrm>
            <a:off x="2799080" y="406400"/>
            <a:ext cx="74828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SURVEY RESULTS – GRAPHS AND CHARTS (Cont’d.) </a:t>
            </a:r>
          </a:p>
        </p:txBody>
      </p:sp>
      <p:pic>
        <p:nvPicPr>
          <p:cNvPr id="2" name="Picture 1">
            <a:extLst>
              <a:ext uri="{FF2B5EF4-FFF2-40B4-BE49-F238E27FC236}">
                <a16:creationId xmlns:a16="http://schemas.microsoft.com/office/drawing/2014/main" id="{00D5EFDB-C557-410C-848E-D936E17997D8}"/>
              </a:ext>
            </a:extLst>
          </p:cNvPr>
          <p:cNvPicPr>
            <a:picLocks noChangeAspect="1"/>
          </p:cNvPicPr>
          <p:nvPr/>
        </p:nvPicPr>
        <p:blipFill>
          <a:blip r:embed="rId2"/>
          <a:stretch>
            <a:fillRect/>
          </a:stretch>
        </p:blipFill>
        <p:spPr>
          <a:xfrm>
            <a:off x="2339052" y="1341726"/>
            <a:ext cx="8125748" cy="4731244"/>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96C9941D-A309-415F-8F48-0FAF530AF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60" y="228600"/>
            <a:ext cx="1000760" cy="1000760"/>
          </a:xfrm>
          <a:prstGeom prst="rect">
            <a:avLst/>
          </a:prstGeom>
        </p:spPr>
      </p:pic>
    </p:spTree>
    <p:extLst>
      <p:ext uri="{BB962C8B-B14F-4D97-AF65-F5344CB8AC3E}">
        <p14:creationId xmlns:p14="http://schemas.microsoft.com/office/powerpoint/2010/main" val="3573501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6E3452-C869-42EA-B4EF-65A87B8B10CD}"/>
              </a:ext>
            </a:extLst>
          </p:cNvPr>
          <p:cNvSpPr>
            <a:spLocks noGrp="1"/>
          </p:cNvSpPr>
          <p:nvPr>
            <p:ph type="sldNum" sz="quarter" idx="12"/>
          </p:nvPr>
        </p:nvSpPr>
        <p:spPr>
          <a:xfrm>
            <a:off x="10514011" y="6360160"/>
            <a:ext cx="448629" cy="314960"/>
          </a:xfrm>
        </p:spPr>
        <p:txBody>
          <a:bodyPr/>
          <a:lstStyle/>
          <a:p>
            <a:fld id="{C5ED7093-AD51-40F4-A5B8-4DC12AABD634}" type="slidenum">
              <a:rPr lang="en-US" smtClean="0"/>
              <a:t>16</a:t>
            </a:fld>
            <a:endParaRPr lang="en-US" dirty="0"/>
          </a:p>
        </p:txBody>
      </p:sp>
      <p:sp>
        <p:nvSpPr>
          <p:cNvPr id="7" name="TextBox 6">
            <a:extLst>
              <a:ext uri="{FF2B5EF4-FFF2-40B4-BE49-F238E27FC236}">
                <a16:creationId xmlns:a16="http://schemas.microsoft.com/office/drawing/2014/main" id="{3FCD1A9E-14DD-43B0-9055-D6599D143BF1}"/>
              </a:ext>
            </a:extLst>
          </p:cNvPr>
          <p:cNvSpPr txBox="1"/>
          <p:nvPr/>
        </p:nvSpPr>
        <p:spPr>
          <a:xfrm>
            <a:off x="894080" y="6309361"/>
            <a:ext cx="10993120" cy="50799"/>
          </a:xfrm>
          <a:prstGeom prst="rect">
            <a:avLst/>
          </a:prstGeom>
          <a:solidFill>
            <a:srgbClr val="FF505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DB4F85D-F9D8-4F55-9D1A-CBF376DD6D64}"/>
              </a:ext>
            </a:extLst>
          </p:cNvPr>
          <p:cNvSpPr txBox="1"/>
          <p:nvPr/>
        </p:nvSpPr>
        <p:spPr>
          <a:xfrm>
            <a:off x="1656080" y="1066800"/>
            <a:ext cx="10271760" cy="50799"/>
          </a:xfrm>
          <a:prstGeom prst="rect">
            <a:avLst/>
          </a:prstGeom>
          <a:solidFill>
            <a:srgbClr val="B2B2B2"/>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21C32624-B7F3-4DA0-87BC-BFF80F07DC8C}"/>
              </a:ext>
            </a:extLst>
          </p:cNvPr>
          <p:cNvSpPr txBox="1"/>
          <p:nvPr/>
        </p:nvSpPr>
        <p:spPr>
          <a:xfrm>
            <a:off x="3255485" y="396240"/>
            <a:ext cx="74828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SURVEY RESULTS – GRAPHS AND CHARTS (Cont’d.) </a:t>
            </a:r>
          </a:p>
        </p:txBody>
      </p:sp>
      <p:pic>
        <p:nvPicPr>
          <p:cNvPr id="2" name="Picture 1">
            <a:extLst>
              <a:ext uri="{FF2B5EF4-FFF2-40B4-BE49-F238E27FC236}">
                <a16:creationId xmlns:a16="http://schemas.microsoft.com/office/drawing/2014/main" id="{77124298-66D7-4C6D-937B-49F505F2D4D1}"/>
              </a:ext>
            </a:extLst>
          </p:cNvPr>
          <p:cNvPicPr>
            <a:picLocks noChangeAspect="1"/>
          </p:cNvPicPr>
          <p:nvPr/>
        </p:nvPicPr>
        <p:blipFill>
          <a:blip r:embed="rId2"/>
          <a:stretch>
            <a:fillRect/>
          </a:stretch>
        </p:blipFill>
        <p:spPr>
          <a:xfrm>
            <a:off x="1919662" y="1326494"/>
            <a:ext cx="9195378" cy="4766231"/>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D122F79F-154F-42FE-9BCB-D75A3F738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60" y="228600"/>
            <a:ext cx="1000760" cy="1000760"/>
          </a:xfrm>
          <a:prstGeom prst="rect">
            <a:avLst/>
          </a:prstGeom>
        </p:spPr>
      </p:pic>
    </p:spTree>
    <p:extLst>
      <p:ext uri="{BB962C8B-B14F-4D97-AF65-F5344CB8AC3E}">
        <p14:creationId xmlns:p14="http://schemas.microsoft.com/office/powerpoint/2010/main" val="3019799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6E3452-C869-42EA-B4EF-65A87B8B10CD}"/>
              </a:ext>
            </a:extLst>
          </p:cNvPr>
          <p:cNvSpPr>
            <a:spLocks noGrp="1"/>
          </p:cNvSpPr>
          <p:nvPr>
            <p:ph type="sldNum" sz="quarter" idx="12"/>
          </p:nvPr>
        </p:nvSpPr>
        <p:spPr>
          <a:xfrm>
            <a:off x="10514011" y="6360160"/>
            <a:ext cx="448629" cy="314960"/>
          </a:xfrm>
        </p:spPr>
        <p:txBody>
          <a:bodyPr/>
          <a:lstStyle/>
          <a:p>
            <a:fld id="{C5ED7093-AD51-40F4-A5B8-4DC12AABD634}" type="slidenum">
              <a:rPr lang="en-US" smtClean="0"/>
              <a:t>17</a:t>
            </a:fld>
            <a:endParaRPr lang="en-US" dirty="0"/>
          </a:p>
        </p:txBody>
      </p:sp>
      <p:sp>
        <p:nvSpPr>
          <p:cNvPr id="7" name="TextBox 6">
            <a:extLst>
              <a:ext uri="{FF2B5EF4-FFF2-40B4-BE49-F238E27FC236}">
                <a16:creationId xmlns:a16="http://schemas.microsoft.com/office/drawing/2014/main" id="{3FCD1A9E-14DD-43B0-9055-D6599D143BF1}"/>
              </a:ext>
            </a:extLst>
          </p:cNvPr>
          <p:cNvSpPr txBox="1"/>
          <p:nvPr/>
        </p:nvSpPr>
        <p:spPr>
          <a:xfrm>
            <a:off x="894080" y="6309361"/>
            <a:ext cx="10993120" cy="50799"/>
          </a:xfrm>
          <a:prstGeom prst="rect">
            <a:avLst/>
          </a:prstGeom>
          <a:solidFill>
            <a:srgbClr val="FF505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DB4F85D-F9D8-4F55-9D1A-CBF376DD6D64}"/>
              </a:ext>
            </a:extLst>
          </p:cNvPr>
          <p:cNvSpPr txBox="1"/>
          <p:nvPr/>
        </p:nvSpPr>
        <p:spPr>
          <a:xfrm>
            <a:off x="1656080" y="1066800"/>
            <a:ext cx="10271760" cy="50799"/>
          </a:xfrm>
          <a:prstGeom prst="rect">
            <a:avLst/>
          </a:prstGeom>
          <a:solidFill>
            <a:srgbClr val="B2B2B2"/>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21C32624-B7F3-4DA0-87BC-BFF80F07DC8C}"/>
              </a:ext>
            </a:extLst>
          </p:cNvPr>
          <p:cNvSpPr txBox="1"/>
          <p:nvPr/>
        </p:nvSpPr>
        <p:spPr>
          <a:xfrm>
            <a:off x="3031171" y="426145"/>
            <a:ext cx="74828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SURVEY RESULTS – GRAPHS AND CHARTS (Cont’d.) </a:t>
            </a:r>
          </a:p>
        </p:txBody>
      </p:sp>
      <p:pic>
        <p:nvPicPr>
          <p:cNvPr id="11" name="Picture 10" descr="A screenshot of a cell phone&#10;&#10;Description automatically generated">
            <a:extLst>
              <a:ext uri="{FF2B5EF4-FFF2-40B4-BE49-F238E27FC236}">
                <a16:creationId xmlns:a16="http://schemas.microsoft.com/office/drawing/2014/main" id="{AE9C88DE-5E5A-4272-A9E4-F132FE6895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 y="228600"/>
            <a:ext cx="1000760" cy="1000760"/>
          </a:xfrm>
          <a:prstGeom prst="rect">
            <a:avLst/>
          </a:prstGeom>
        </p:spPr>
      </p:pic>
      <p:pic>
        <p:nvPicPr>
          <p:cNvPr id="2" name="Picture 1">
            <a:extLst>
              <a:ext uri="{FF2B5EF4-FFF2-40B4-BE49-F238E27FC236}">
                <a16:creationId xmlns:a16="http://schemas.microsoft.com/office/drawing/2014/main" id="{25374D7B-82E0-40A0-B3A4-D7C5419CE02B}"/>
              </a:ext>
            </a:extLst>
          </p:cNvPr>
          <p:cNvPicPr>
            <a:picLocks noChangeAspect="1"/>
          </p:cNvPicPr>
          <p:nvPr/>
        </p:nvPicPr>
        <p:blipFill>
          <a:blip r:embed="rId3"/>
          <a:stretch>
            <a:fillRect/>
          </a:stretch>
        </p:blipFill>
        <p:spPr>
          <a:xfrm>
            <a:off x="1466650" y="1380795"/>
            <a:ext cx="9897309" cy="4826964"/>
          </a:xfrm>
          <a:prstGeom prst="rect">
            <a:avLst/>
          </a:prstGeom>
        </p:spPr>
      </p:pic>
      <p:sp>
        <p:nvSpPr>
          <p:cNvPr id="4" name="TextBox 3">
            <a:extLst>
              <a:ext uri="{FF2B5EF4-FFF2-40B4-BE49-F238E27FC236}">
                <a16:creationId xmlns:a16="http://schemas.microsoft.com/office/drawing/2014/main" id="{28ADEC65-6895-44A9-845D-13452A93E3BE}"/>
              </a:ext>
            </a:extLst>
          </p:cNvPr>
          <p:cNvSpPr txBox="1"/>
          <p:nvPr/>
        </p:nvSpPr>
        <p:spPr>
          <a:xfrm>
            <a:off x="10916920" y="5994401"/>
            <a:ext cx="645160" cy="215444"/>
          </a:xfrm>
          <a:prstGeom prst="rect">
            <a:avLst/>
          </a:prstGeom>
          <a:noFill/>
        </p:spPr>
        <p:txBody>
          <a:bodyPr wrap="square" rtlCol="0">
            <a:spAutoFit/>
          </a:bodyPr>
          <a:lstStyle/>
          <a:p>
            <a:r>
              <a:rPr lang="en-US" sz="800" b="1" dirty="0">
                <a:solidFill>
                  <a:schemeClr val="bg1"/>
                </a:solidFill>
                <a:latin typeface="Calibri" panose="020F0502020204030204" pitchFamily="34" charset="0"/>
                <a:cs typeface="Calibri" panose="020F0502020204030204" pitchFamily="34" charset="0"/>
              </a:rPr>
              <a:t>100%</a:t>
            </a:r>
          </a:p>
        </p:txBody>
      </p:sp>
    </p:spTree>
    <p:extLst>
      <p:ext uri="{BB962C8B-B14F-4D97-AF65-F5344CB8AC3E}">
        <p14:creationId xmlns:p14="http://schemas.microsoft.com/office/powerpoint/2010/main" val="1299012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6E3452-C869-42EA-B4EF-65A87B8B10CD}"/>
              </a:ext>
            </a:extLst>
          </p:cNvPr>
          <p:cNvSpPr>
            <a:spLocks noGrp="1"/>
          </p:cNvSpPr>
          <p:nvPr>
            <p:ph type="sldNum" sz="quarter" idx="12"/>
          </p:nvPr>
        </p:nvSpPr>
        <p:spPr>
          <a:xfrm>
            <a:off x="10514011" y="6360160"/>
            <a:ext cx="448629" cy="314960"/>
          </a:xfrm>
        </p:spPr>
        <p:txBody>
          <a:bodyPr/>
          <a:lstStyle/>
          <a:p>
            <a:fld id="{C5ED7093-AD51-40F4-A5B8-4DC12AABD634}" type="slidenum">
              <a:rPr lang="en-US" smtClean="0"/>
              <a:t>18</a:t>
            </a:fld>
            <a:endParaRPr lang="en-US" dirty="0"/>
          </a:p>
        </p:txBody>
      </p:sp>
      <p:sp>
        <p:nvSpPr>
          <p:cNvPr id="7" name="TextBox 6">
            <a:extLst>
              <a:ext uri="{FF2B5EF4-FFF2-40B4-BE49-F238E27FC236}">
                <a16:creationId xmlns:a16="http://schemas.microsoft.com/office/drawing/2014/main" id="{3FCD1A9E-14DD-43B0-9055-D6599D143BF1}"/>
              </a:ext>
            </a:extLst>
          </p:cNvPr>
          <p:cNvSpPr txBox="1"/>
          <p:nvPr/>
        </p:nvSpPr>
        <p:spPr>
          <a:xfrm>
            <a:off x="894080" y="6309361"/>
            <a:ext cx="10993120" cy="50799"/>
          </a:xfrm>
          <a:prstGeom prst="rect">
            <a:avLst/>
          </a:prstGeom>
          <a:solidFill>
            <a:srgbClr val="FF505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DB4F85D-F9D8-4F55-9D1A-CBF376DD6D64}"/>
              </a:ext>
            </a:extLst>
          </p:cNvPr>
          <p:cNvSpPr txBox="1"/>
          <p:nvPr/>
        </p:nvSpPr>
        <p:spPr>
          <a:xfrm>
            <a:off x="1656080" y="1066800"/>
            <a:ext cx="10271760" cy="50799"/>
          </a:xfrm>
          <a:prstGeom prst="rect">
            <a:avLst/>
          </a:prstGeom>
          <a:solidFill>
            <a:srgbClr val="B2B2B2"/>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21C32624-B7F3-4DA0-87BC-BFF80F07DC8C}"/>
              </a:ext>
            </a:extLst>
          </p:cNvPr>
          <p:cNvSpPr txBox="1"/>
          <p:nvPr/>
        </p:nvSpPr>
        <p:spPr>
          <a:xfrm>
            <a:off x="3027680" y="376707"/>
            <a:ext cx="797560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SURVEY RESULTS – GRAPHS AND CHARTS (Cont’d.) </a:t>
            </a:r>
          </a:p>
        </p:txBody>
      </p:sp>
      <p:pic>
        <p:nvPicPr>
          <p:cNvPr id="2" name="Picture 1">
            <a:extLst>
              <a:ext uri="{FF2B5EF4-FFF2-40B4-BE49-F238E27FC236}">
                <a16:creationId xmlns:a16="http://schemas.microsoft.com/office/drawing/2014/main" id="{4764FE6B-774E-49C4-88F9-F735B82F6CDE}"/>
              </a:ext>
            </a:extLst>
          </p:cNvPr>
          <p:cNvPicPr>
            <a:picLocks noChangeAspect="1"/>
          </p:cNvPicPr>
          <p:nvPr/>
        </p:nvPicPr>
        <p:blipFill>
          <a:blip r:embed="rId2"/>
          <a:stretch>
            <a:fillRect/>
          </a:stretch>
        </p:blipFill>
        <p:spPr>
          <a:xfrm>
            <a:off x="1961674" y="1403703"/>
            <a:ext cx="8156891" cy="4504551"/>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FC967716-1C49-4B74-AF4F-2E359CD3D6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60" y="228600"/>
            <a:ext cx="1000760" cy="1000760"/>
          </a:xfrm>
          <a:prstGeom prst="rect">
            <a:avLst/>
          </a:prstGeom>
        </p:spPr>
      </p:pic>
      <p:sp>
        <p:nvSpPr>
          <p:cNvPr id="3" name="Star: 7 Points 2">
            <a:extLst>
              <a:ext uri="{FF2B5EF4-FFF2-40B4-BE49-F238E27FC236}">
                <a16:creationId xmlns:a16="http://schemas.microsoft.com/office/drawing/2014/main" id="{E82027FD-61FD-4350-9B7A-FC3E0D476B01}"/>
              </a:ext>
            </a:extLst>
          </p:cNvPr>
          <p:cNvSpPr/>
          <p:nvPr/>
        </p:nvSpPr>
        <p:spPr>
          <a:xfrm>
            <a:off x="5527040" y="3137381"/>
            <a:ext cx="355600" cy="384066"/>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tar: 7 Points 3">
            <a:extLst>
              <a:ext uri="{FF2B5EF4-FFF2-40B4-BE49-F238E27FC236}">
                <a16:creationId xmlns:a16="http://schemas.microsoft.com/office/drawing/2014/main" id="{54D53A1C-82C1-4634-838B-15CFE2B5AA49}"/>
              </a:ext>
            </a:extLst>
          </p:cNvPr>
          <p:cNvSpPr/>
          <p:nvPr/>
        </p:nvSpPr>
        <p:spPr>
          <a:xfrm>
            <a:off x="11003280" y="1422400"/>
            <a:ext cx="264160" cy="2540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74B66A6-B5E9-46AE-B7AB-4D809B860A15}"/>
              </a:ext>
            </a:extLst>
          </p:cNvPr>
          <p:cNvSpPr txBox="1"/>
          <p:nvPr/>
        </p:nvSpPr>
        <p:spPr>
          <a:xfrm>
            <a:off x="10568940" y="1849121"/>
            <a:ext cx="1488440" cy="3600986"/>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In the Patient Survey when asked how frequently their doctor inquired about side effects:</a:t>
            </a:r>
          </a:p>
          <a:p>
            <a:pPr marL="171450" indent="-171450">
              <a:buFont typeface="Arial" panose="020B0604020202020204" pitchFamily="34" charset="0"/>
              <a:buChar char="•"/>
            </a:pPr>
            <a:r>
              <a:rPr lang="en-US" sz="1200" b="1" dirty="0">
                <a:solidFill>
                  <a:srgbClr val="FFC000"/>
                </a:solidFill>
                <a:latin typeface="Calibri" panose="020F0502020204030204" pitchFamily="34" charset="0"/>
                <a:cs typeface="Calibri" panose="020F0502020204030204" pitchFamily="34" charset="0"/>
              </a:rPr>
              <a:t>77%</a:t>
            </a:r>
            <a:r>
              <a:rPr lang="en-US" sz="1200" b="1" dirty="0">
                <a:latin typeface="Calibri" panose="020F0502020204030204" pitchFamily="34" charset="0"/>
                <a:cs typeface="Calibri" panose="020F0502020204030204" pitchFamily="34" charset="0"/>
              </a:rPr>
              <a:t> checked “Every visit”</a:t>
            </a:r>
          </a:p>
          <a:p>
            <a:pPr marL="171450" indent="-171450">
              <a:buFont typeface="Arial" panose="020B0604020202020204" pitchFamily="34" charset="0"/>
              <a:buChar char="•"/>
            </a:pPr>
            <a:r>
              <a:rPr lang="en-US" sz="1200" b="1" dirty="0">
                <a:latin typeface="Calibri" panose="020F0502020204030204" pitchFamily="34" charset="0"/>
                <a:cs typeface="Calibri" panose="020F0502020204030204" pitchFamily="34" charset="0"/>
              </a:rPr>
              <a:t>2% checked “Every other visit”</a:t>
            </a:r>
          </a:p>
          <a:p>
            <a:pPr marL="171450" indent="-171450">
              <a:buFont typeface="Arial" panose="020B0604020202020204" pitchFamily="34" charset="0"/>
              <a:buChar char="•"/>
            </a:pPr>
            <a:r>
              <a:rPr lang="en-US" sz="1200" b="1" dirty="0">
                <a:latin typeface="Calibri" panose="020F0502020204030204" pitchFamily="34" charset="0"/>
                <a:cs typeface="Calibri" panose="020F0502020204030204" pitchFamily="34" charset="0"/>
              </a:rPr>
              <a:t>11% checked “Occasionally”</a:t>
            </a:r>
          </a:p>
          <a:p>
            <a:pPr marL="171450" indent="-171450">
              <a:buFont typeface="Arial" panose="020B0604020202020204" pitchFamily="34" charset="0"/>
              <a:buChar char="•"/>
            </a:pPr>
            <a:r>
              <a:rPr lang="en-US" sz="1200" b="1" dirty="0">
                <a:latin typeface="Calibri" panose="020F0502020204030204" pitchFamily="34" charset="0"/>
                <a:cs typeface="Calibri" panose="020F0502020204030204" pitchFamily="34" charset="0"/>
              </a:rPr>
              <a:t>7% checked “Rarely”</a:t>
            </a:r>
          </a:p>
          <a:p>
            <a:pPr marL="171450" indent="-171450">
              <a:buFont typeface="Arial" panose="020B0604020202020204" pitchFamily="34" charset="0"/>
              <a:buChar char="•"/>
            </a:pPr>
            <a:r>
              <a:rPr lang="en-US" sz="1200" b="1" dirty="0">
                <a:latin typeface="Calibri" panose="020F0502020204030204" pitchFamily="34" charset="0"/>
                <a:cs typeface="Calibri" panose="020F0502020204030204" pitchFamily="34" charset="0"/>
              </a:rPr>
              <a:t>3% checked “Never”</a:t>
            </a:r>
          </a:p>
          <a:p>
            <a:pPr marL="171450" indent="-171450">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0045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6E3452-C869-42EA-B4EF-65A87B8B10CD}"/>
              </a:ext>
            </a:extLst>
          </p:cNvPr>
          <p:cNvSpPr>
            <a:spLocks noGrp="1"/>
          </p:cNvSpPr>
          <p:nvPr>
            <p:ph type="sldNum" sz="quarter" idx="12"/>
          </p:nvPr>
        </p:nvSpPr>
        <p:spPr>
          <a:xfrm>
            <a:off x="10514011" y="6360160"/>
            <a:ext cx="448629" cy="314960"/>
          </a:xfrm>
        </p:spPr>
        <p:txBody>
          <a:bodyPr/>
          <a:lstStyle/>
          <a:p>
            <a:fld id="{C5ED7093-AD51-40F4-A5B8-4DC12AABD634}" type="slidenum">
              <a:rPr lang="en-US" smtClean="0"/>
              <a:t>19</a:t>
            </a:fld>
            <a:endParaRPr lang="en-US" dirty="0"/>
          </a:p>
        </p:txBody>
      </p:sp>
      <p:sp>
        <p:nvSpPr>
          <p:cNvPr id="7" name="TextBox 6">
            <a:extLst>
              <a:ext uri="{FF2B5EF4-FFF2-40B4-BE49-F238E27FC236}">
                <a16:creationId xmlns:a16="http://schemas.microsoft.com/office/drawing/2014/main" id="{3FCD1A9E-14DD-43B0-9055-D6599D143BF1}"/>
              </a:ext>
            </a:extLst>
          </p:cNvPr>
          <p:cNvSpPr txBox="1"/>
          <p:nvPr/>
        </p:nvSpPr>
        <p:spPr>
          <a:xfrm>
            <a:off x="894080" y="6309361"/>
            <a:ext cx="10993120" cy="50799"/>
          </a:xfrm>
          <a:prstGeom prst="rect">
            <a:avLst/>
          </a:prstGeom>
          <a:solidFill>
            <a:srgbClr val="FF505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DB4F85D-F9D8-4F55-9D1A-CBF376DD6D64}"/>
              </a:ext>
            </a:extLst>
          </p:cNvPr>
          <p:cNvSpPr txBox="1"/>
          <p:nvPr/>
        </p:nvSpPr>
        <p:spPr>
          <a:xfrm>
            <a:off x="1656080" y="1066800"/>
            <a:ext cx="10271760" cy="50799"/>
          </a:xfrm>
          <a:prstGeom prst="rect">
            <a:avLst/>
          </a:prstGeom>
          <a:solidFill>
            <a:srgbClr val="B2B2B2"/>
          </a:solidFill>
        </p:spPr>
        <p:txBody>
          <a:bodyPr wrap="square" rtlCol="0">
            <a:spAutoFit/>
          </a:bodyPr>
          <a:lstStyle/>
          <a:p>
            <a:endParaRPr lang="en-US" dirty="0"/>
          </a:p>
        </p:txBody>
      </p:sp>
      <p:pic>
        <p:nvPicPr>
          <p:cNvPr id="8" name="Picture 7" descr="A screenshot of a cell phone&#10;&#10;Description automatically generated">
            <a:extLst>
              <a:ext uri="{FF2B5EF4-FFF2-40B4-BE49-F238E27FC236}">
                <a16:creationId xmlns:a16="http://schemas.microsoft.com/office/drawing/2014/main" id="{3DB8DB9B-8622-4CFD-8325-EE7FCE6796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 y="228600"/>
            <a:ext cx="1000760" cy="1000760"/>
          </a:xfrm>
          <a:prstGeom prst="rect">
            <a:avLst/>
          </a:prstGeom>
        </p:spPr>
      </p:pic>
      <p:sp>
        <p:nvSpPr>
          <p:cNvPr id="9" name="TextBox 8">
            <a:extLst>
              <a:ext uri="{FF2B5EF4-FFF2-40B4-BE49-F238E27FC236}">
                <a16:creationId xmlns:a16="http://schemas.microsoft.com/office/drawing/2014/main" id="{21C32624-B7F3-4DA0-87BC-BFF80F07DC8C}"/>
              </a:ext>
            </a:extLst>
          </p:cNvPr>
          <p:cNvSpPr txBox="1"/>
          <p:nvPr/>
        </p:nvSpPr>
        <p:spPr>
          <a:xfrm>
            <a:off x="2799080" y="406400"/>
            <a:ext cx="74828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SURVEY RESULTS – GRAPHS AND CHARTS (Cont’d.) </a:t>
            </a:r>
          </a:p>
        </p:txBody>
      </p:sp>
      <p:sp>
        <p:nvSpPr>
          <p:cNvPr id="10" name="Star: 7 Points 9">
            <a:extLst>
              <a:ext uri="{FF2B5EF4-FFF2-40B4-BE49-F238E27FC236}">
                <a16:creationId xmlns:a16="http://schemas.microsoft.com/office/drawing/2014/main" id="{79A02DB2-2B77-426E-9D18-FA1752B86453}"/>
              </a:ext>
            </a:extLst>
          </p:cNvPr>
          <p:cNvSpPr/>
          <p:nvPr/>
        </p:nvSpPr>
        <p:spPr>
          <a:xfrm>
            <a:off x="10843324" y="2129181"/>
            <a:ext cx="342836" cy="254000"/>
          </a:xfrm>
          <a:prstGeom prst="star7">
            <a:avLst>
              <a:gd name="adj" fmla="val 33511"/>
              <a:gd name="hf" fmla="val 102572"/>
              <a:gd name="vf" fmla="val 10521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pic>
        <p:nvPicPr>
          <p:cNvPr id="3" name="Picture 2">
            <a:extLst>
              <a:ext uri="{FF2B5EF4-FFF2-40B4-BE49-F238E27FC236}">
                <a16:creationId xmlns:a16="http://schemas.microsoft.com/office/drawing/2014/main" id="{DEB86B9B-A5FE-4353-8603-9ABE3C888140}"/>
              </a:ext>
            </a:extLst>
          </p:cNvPr>
          <p:cNvPicPr>
            <a:picLocks noChangeAspect="1"/>
          </p:cNvPicPr>
          <p:nvPr/>
        </p:nvPicPr>
        <p:blipFill>
          <a:blip r:embed="rId3"/>
          <a:stretch>
            <a:fillRect/>
          </a:stretch>
        </p:blipFill>
        <p:spPr>
          <a:xfrm>
            <a:off x="1254061" y="1598879"/>
            <a:ext cx="8791639" cy="4371443"/>
          </a:xfrm>
          <a:prstGeom prst="rect">
            <a:avLst/>
          </a:prstGeom>
        </p:spPr>
      </p:pic>
      <p:sp>
        <p:nvSpPr>
          <p:cNvPr id="4" name="Rectangle 3">
            <a:extLst>
              <a:ext uri="{FF2B5EF4-FFF2-40B4-BE49-F238E27FC236}">
                <a16:creationId xmlns:a16="http://schemas.microsoft.com/office/drawing/2014/main" id="{A1431D53-B72C-459E-BB7F-489D0852BBFB}"/>
              </a:ext>
            </a:extLst>
          </p:cNvPr>
          <p:cNvSpPr/>
          <p:nvPr/>
        </p:nvSpPr>
        <p:spPr>
          <a:xfrm>
            <a:off x="10121780" y="2449221"/>
            <a:ext cx="1942070" cy="2492990"/>
          </a:xfrm>
          <a:prstGeom prst="rect">
            <a:avLst/>
          </a:prstGeom>
          <a:noFill/>
        </p:spPr>
        <p:txBody>
          <a:bodyPr wrap="none" lIns="91440" tIns="45720" rIns="91440" bIns="45720">
            <a:spAutoFit/>
          </a:bodyPr>
          <a:lstStyle/>
          <a:p>
            <a:pPr algn="ctr"/>
            <a:r>
              <a:rPr lang="en-US" sz="1200" b="1" dirty="0">
                <a:ln w="0"/>
                <a:solidFill>
                  <a:srgbClr val="FFC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86%</a:t>
            </a:r>
            <a:r>
              <a:rPr lang="en-US" sz="1200" b="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of patients with MBC</a:t>
            </a:r>
          </a:p>
          <a:p>
            <a:pPr algn="ctr"/>
            <a:r>
              <a:rPr lang="en-US" sz="1200" b="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who r</a:t>
            </a:r>
            <a:r>
              <a:rPr lang="en-US" sz="1200" b="1" cap="none" spc="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esponded to the </a:t>
            </a:r>
          </a:p>
          <a:p>
            <a:pPr algn="ctr"/>
            <a:r>
              <a:rPr lang="en-US" sz="1200" b="1" cap="none" spc="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Patient Survey</a:t>
            </a:r>
          </a:p>
          <a:p>
            <a:pPr algn="ctr"/>
            <a:r>
              <a:rPr lang="en-US" sz="1200" b="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reported at least one</a:t>
            </a:r>
          </a:p>
          <a:p>
            <a:pPr algn="ctr"/>
            <a:r>
              <a:rPr lang="en-US" sz="1200" b="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bad treatment-related</a:t>
            </a:r>
          </a:p>
          <a:p>
            <a:pPr algn="ctr"/>
            <a:r>
              <a:rPr lang="en-US" sz="1200" b="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s</a:t>
            </a:r>
            <a:r>
              <a:rPr lang="en-US" sz="1200" b="1" cap="none" spc="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ide effect, and 98% of</a:t>
            </a:r>
          </a:p>
          <a:p>
            <a:pPr algn="ctr"/>
            <a:r>
              <a:rPr lang="en-US" sz="1200" b="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them informed their </a:t>
            </a:r>
          </a:p>
          <a:p>
            <a:pPr algn="ctr"/>
            <a:r>
              <a:rPr lang="en-US" sz="1200" b="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p</a:t>
            </a:r>
            <a:r>
              <a:rPr lang="en-US" sz="1200" b="1" cap="none" spc="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hysician.  </a:t>
            </a:r>
          </a:p>
          <a:p>
            <a:pPr algn="ctr"/>
            <a:endParaRPr lang="en-US" sz="1200" b="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algn="ctr"/>
            <a:r>
              <a:rPr lang="en-US" sz="1200" b="1" cap="none" spc="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Hence </a:t>
            </a:r>
            <a:r>
              <a:rPr lang="en-US" sz="1200" b="1" cap="none" spc="0" dirty="0">
                <a:ln w="0"/>
                <a:solidFill>
                  <a:srgbClr val="FFC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84%</a:t>
            </a:r>
            <a:r>
              <a:rPr lang="en-US" sz="1200" b="1" cap="none" spc="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of all patients </a:t>
            </a:r>
          </a:p>
          <a:p>
            <a:pPr algn="ctr"/>
            <a:r>
              <a:rPr lang="en-US" sz="1200" b="1" cap="none" spc="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who took the survey </a:t>
            </a:r>
          </a:p>
          <a:p>
            <a:pPr algn="ctr"/>
            <a:r>
              <a:rPr lang="en-US" sz="1200" b="1" cap="none" spc="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experienced a bad side</a:t>
            </a:r>
          </a:p>
          <a:p>
            <a:pPr algn="ctr"/>
            <a:r>
              <a:rPr lang="en-US" sz="1200" b="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effect and told their doctor.</a:t>
            </a:r>
            <a:endParaRPr lang="en-US" sz="1200" b="1" cap="none" spc="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6BFA0A9A-B829-4E86-80B3-B54BF7CED634}"/>
              </a:ext>
            </a:extLst>
          </p:cNvPr>
          <p:cNvSpPr txBox="1"/>
          <p:nvPr/>
        </p:nvSpPr>
        <p:spPr>
          <a:xfrm>
            <a:off x="9702800" y="5732622"/>
            <a:ext cx="685800" cy="215444"/>
          </a:xfrm>
          <a:prstGeom prst="rect">
            <a:avLst/>
          </a:prstGeom>
          <a:noFill/>
        </p:spPr>
        <p:txBody>
          <a:bodyPr wrap="square" rtlCol="0">
            <a:spAutoFit/>
          </a:bodyPr>
          <a:lstStyle/>
          <a:p>
            <a:r>
              <a:rPr lang="en-US" sz="800" b="1" dirty="0">
                <a:solidFill>
                  <a:schemeClr val="bg1"/>
                </a:solidFill>
                <a:latin typeface="Calibri" panose="020F0502020204030204" pitchFamily="34" charset="0"/>
                <a:cs typeface="Calibri" panose="020F0502020204030204" pitchFamily="34" charset="0"/>
              </a:rPr>
              <a:t>100%</a:t>
            </a:r>
          </a:p>
        </p:txBody>
      </p:sp>
    </p:spTree>
    <p:extLst>
      <p:ext uri="{BB962C8B-B14F-4D97-AF65-F5344CB8AC3E}">
        <p14:creationId xmlns:p14="http://schemas.microsoft.com/office/powerpoint/2010/main" val="1454080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A42EC-C034-43BC-BBB0-5DDDE109A7FE}"/>
              </a:ext>
            </a:extLst>
          </p:cNvPr>
          <p:cNvSpPr>
            <a:spLocks noGrp="1"/>
          </p:cNvSpPr>
          <p:nvPr>
            <p:ph type="ctrTitle"/>
          </p:nvPr>
        </p:nvSpPr>
        <p:spPr>
          <a:xfrm>
            <a:off x="1524000" y="1551008"/>
            <a:ext cx="9144000" cy="602914"/>
          </a:xfrm>
        </p:spPr>
        <p:txBody>
          <a:bodyPr>
            <a:normAutofit fontScale="90000"/>
          </a:bodyPr>
          <a:lstStyle/>
          <a:p>
            <a:br>
              <a:rPr lang="en-US" sz="3600" b="1" dirty="0">
                <a:latin typeface="Times New Roman" panose="02020603050405020304" pitchFamily="18" charset="0"/>
                <a:cs typeface="Times New Roman" panose="02020603050405020304" pitchFamily="18" charset="0"/>
              </a:rPr>
            </a:br>
            <a:endParaRPr lang="en-US" sz="3600" b="1"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96E3452-C869-42EA-B4EF-65A87B8B10CD}"/>
              </a:ext>
            </a:extLst>
          </p:cNvPr>
          <p:cNvSpPr>
            <a:spLocks noGrp="1"/>
          </p:cNvSpPr>
          <p:nvPr>
            <p:ph type="sldNum" sz="quarter" idx="12"/>
          </p:nvPr>
        </p:nvSpPr>
        <p:spPr>
          <a:xfrm>
            <a:off x="10514011" y="6416040"/>
            <a:ext cx="514669" cy="274320"/>
          </a:xfrm>
        </p:spPr>
        <p:txBody>
          <a:bodyPr/>
          <a:lstStyle/>
          <a:p>
            <a:fld id="{C5ED7093-AD51-40F4-A5B8-4DC12AABD634}" type="slidenum">
              <a:rPr lang="en-US" smtClean="0"/>
              <a:t>2</a:t>
            </a:fld>
            <a:endParaRPr lang="en-US" dirty="0"/>
          </a:p>
        </p:txBody>
      </p:sp>
      <p:sp>
        <p:nvSpPr>
          <p:cNvPr id="7" name="TextBox 6">
            <a:extLst>
              <a:ext uri="{FF2B5EF4-FFF2-40B4-BE49-F238E27FC236}">
                <a16:creationId xmlns:a16="http://schemas.microsoft.com/office/drawing/2014/main" id="{3FCD1A9E-14DD-43B0-9055-D6599D143BF1}"/>
              </a:ext>
            </a:extLst>
          </p:cNvPr>
          <p:cNvSpPr txBox="1"/>
          <p:nvPr/>
        </p:nvSpPr>
        <p:spPr>
          <a:xfrm>
            <a:off x="894080" y="6309361"/>
            <a:ext cx="10993120" cy="50799"/>
          </a:xfrm>
          <a:prstGeom prst="rect">
            <a:avLst/>
          </a:prstGeom>
          <a:solidFill>
            <a:srgbClr val="FF505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DB4F85D-F9D8-4F55-9D1A-CBF376DD6D64}"/>
              </a:ext>
            </a:extLst>
          </p:cNvPr>
          <p:cNvSpPr txBox="1"/>
          <p:nvPr/>
        </p:nvSpPr>
        <p:spPr>
          <a:xfrm>
            <a:off x="1656080" y="1066800"/>
            <a:ext cx="10271760" cy="50799"/>
          </a:xfrm>
          <a:prstGeom prst="rect">
            <a:avLst/>
          </a:prstGeom>
          <a:solidFill>
            <a:srgbClr val="B2B2B2"/>
          </a:solidFill>
        </p:spPr>
        <p:txBody>
          <a:bodyPr wrap="square" rtlCol="0">
            <a:spAutoFit/>
          </a:bodyPr>
          <a:lstStyle/>
          <a:p>
            <a:endParaRPr lang="en-US" dirty="0"/>
          </a:p>
        </p:txBody>
      </p:sp>
      <p:pic>
        <p:nvPicPr>
          <p:cNvPr id="10" name="Picture 9" descr="A screenshot of a cell phone&#10;&#10;Description automatically generated">
            <a:extLst>
              <a:ext uri="{FF2B5EF4-FFF2-40B4-BE49-F238E27FC236}">
                <a16:creationId xmlns:a16="http://schemas.microsoft.com/office/drawing/2014/main" id="{886BCCF3-4921-4191-9498-6120078B9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 y="228600"/>
            <a:ext cx="1148080" cy="1148080"/>
          </a:xfrm>
          <a:prstGeom prst="rect">
            <a:avLst/>
          </a:prstGeom>
        </p:spPr>
      </p:pic>
      <p:sp>
        <p:nvSpPr>
          <p:cNvPr id="4" name="TextBox 3">
            <a:extLst>
              <a:ext uri="{FF2B5EF4-FFF2-40B4-BE49-F238E27FC236}">
                <a16:creationId xmlns:a16="http://schemas.microsoft.com/office/drawing/2014/main" id="{AC9AA45F-532E-4D43-A407-83018ABCC452}"/>
              </a:ext>
            </a:extLst>
          </p:cNvPr>
          <p:cNvSpPr txBox="1"/>
          <p:nvPr/>
        </p:nvSpPr>
        <p:spPr>
          <a:xfrm>
            <a:off x="4978400" y="406517"/>
            <a:ext cx="63906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SURVEY OVERVIEW</a:t>
            </a:r>
          </a:p>
        </p:txBody>
      </p:sp>
      <p:sp>
        <p:nvSpPr>
          <p:cNvPr id="11" name="TextBox 10">
            <a:extLst>
              <a:ext uri="{FF2B5EF4-FFF2-40B4-BE49-F238E27FC236}">
                <a16:creationId xmlns:a16="http://schemas.microsoft.com/office/drawing/2014/main" id="{00EEEE1C-A7F3-4EF1-BE85-9E2A17B6D98B}"/>
              </a:ext>
            </a:extLst>
          </p:cNvPr>
          <p:cNvSpPr txBox="1"/>
          <p:nvPr/>
        </p:nvSpPr>
        <p:spPr>
          <a:xfrm>
            <a:off x="1402080" y="1117599"/>
            <a:ext cx="10601960" cy="4770537"/>
          </a:xfrm>
          <a:prstGeom prst="rect">
            <a:avLst/>
          </a:prstGeom>
          <a:noFill/>
        </p:spPr>
        <p:txBody>
          <a:bodyPr wrap="square" rtlCol="0">
            <a:spAutoFit/>
          </a:bodyPr>
          <a:lstStyle/>
          <a:p>
            <a:pPr algn="just"/>
            <a:r>
              <a:rPr lang="en-US" sz="2400" b="1" dirty="0">
                <a:latin typeface="Calibri" panose="020F0502020204030204" pitchFamily="34" charset="0"/>
                <a:cs typeface="Calibri" panose="020F0502020204030204" pitchFamily="34" charset="0"/>
              </a:rPr>
              <a:t>Survey Objectives: </a:t>
            </a:r>
          </a:p>
          <a:p>
            <a:pPr marL="457200" indent="-457200" algn="just">
              <a:buFont typeface="+mj-lt"/>
              <a:buAutoNum type="arabicPeriod"/>
            </a:pPr>
            <a:r>
              <a:rPr lang="en-US" sz="2400" dirty="0">
                <a:latin typeface="Calibri" panose="020F0502020204030204" pitchFamily="34" charset="0"/>
                <a:cs typeface="Calibri" panose="020F0502020204030204" pitchFamily="34" charset="0"/>
              </a:rPr>
              <a:t>Expand current knowledge regarding the prevalence and severity of patients’ treatment-related side effects </a:t>
            </a:r>
          </a:p>
          <a:p>
            <a:pPr marL="457200" indent="-457200" algn="just">
              <a:buFont typeface="+mj-lt"/>
              <a:buAutoNum type="arabicPeriod"/>
            </a:pPr>
            <a:r>
              <a:rPr lang="en-US" sz="2400" dirty="0">
                <a:latin typeface="Calibri" panose="020F0502020204030204" pitchFamily="34" charset="0"/>
                <a:cs typeface="Calibri" panose="020F0502020204030204" pitchFamily="34" charset="0"/>
              </a:rPr>
              <a:t>Ascertain the level of physician-patient communication about side effects</a:t>
            </a:r>
          </a:p>
          <a:p>
            <a:pPr marL="457200" indent="-457200" algn="just">
              <a:buFont typeface="+mj-lt"/>
              <a:buAutoNum type="arabicPeriod"/>
            </a:pPr>
            <a:r>
              <a:rPr lang="en-US" sz="2400" dirty="0">
                <a:latin typeface="Calibri" panose="020F0502020204030204" pitchFamily="34" charset="0"/>
                <a:cs typeface="Calibri" panose="020F0502020204030204" pitchFamily="34" charset="0"/>
              </a:rPr>
              <a:t>Increase understanding of the impact of lower doses on patients’ clinical outcomes with respect to efficacy and Quality of Life </a:t>
            </a:r>
          </a:p>
          <a:p>
            <a:pPr marL="457200" indent="-457200" algn="just">
              <a:buFont typeface="+mj-lt"/>
              <a:buAutoNum type="arabicPeriod"/>
            </a:pPr>
            <a:r>
              <a:rPr lang="en-US" sz="2400" dirty="0">
                <a:latin typeface="Calibri" panose="020F0502020204030204" pitchFamily="34" charset="0"/>
                <a:cs typeface="Calibri" panose="020F0502020204030204" pitchFamily="34" charset="0"/>
              </a:rPr>
              <a:t>Determine physicians’ willingness to discuss drug dosing options with patients based upon the patient’s unique personal attributes</a:t>
            </a:r>
          </a:p>
          <a:p>
            <a:pPr algn="just"/>
            <a:endParaRPr lang="en-US" sz="800" dirty="0">
              <a:latin typeface="Calibri" panose="020F0502020204030204" pitchFamily="34" charset="0"/>
              <a:cs typeface="Calibri" panose="020F0502020204030204" pitchFamily="34" charset="0"/>
            </a:endParaRPr>
          </a:p>
          <a:p>
            <a:pPr algn="just"/>
            <a:r>
              <a:rPr lang="en-US" sz="2400" b="1" dirty="0">
                <a:latin typeface="Calibri" panose="020F0502020204030204" pitchFamily="34" charset="0"/>
                <a:cs typeface="Calibri" panose="020F0502020204030204" pitchFamily="34" charset="0"/>
              </a:rPr>
              <a:t>Survey Eligibility Criteria: </a:t>
            </a:r>
            <a:r>
              <a:rPr lang="en-US" sz="2400" dirty="0">
                <a:latin typeface="Calibri" panose="020F0502020204030204" pitchFamily="34" charset="0"/>
                <a:cs typeface="Calibri" panose="020F0502020204030204" pitchFamily="34" charset="0"/>
              </a:rPr>
              <a:t>US-based medical oncologists with experience treating patients with MBC</a:t>
            </a:r>
          </a:p>
          <a:p>
            <a:pPr algn="just"/>
            <a:endParaRPr lang="en-US" sz="800" dirty="0">
              <a:latin typeface="Calibri" panose="020F0502020204030204" pitchFamily="34" charset="0"/>
              <a:cs typeface="Calibri" panose="020F0502020204030204" pitchFamily="34" charset="0"/>
            </a:endParaRPr>
          </a:p>
          <a:p>
            <a:pPr algn="just"/>
            <a:r>
              <a:rPr lang="en-US" sz="2400" b="1" dirty="0">
                <a:latin typeface="Calibri" panose="020F0502020204030204" pitchFamily="34" charset="0"/>
                <a:cs typeface="Calibri" panose="020F0502020204030204" pitchFamily="34" charset="0"/>
              </a:rPr>
              <a:t>Participation: </a:t>
            </a:r>
            <a:r>
              <a:rPr lang="en-US" sz="2400" dirty="0">
                <a:latin typeface="Calibri" panose="020F0502020204030204" pitchFamily="34" charset="0"/>
                <a:cs typeface="Calibri" panose="020F0502020204030204" pitchFamily="34" charset="0"/>
              </a:rPr>
              <a:t>131 responses were received, 12 of which were disqualified due to not meeting the eligibility criteria. </a:t>
            </a:r>
          </a:p>
        </p:txBody>
      </p:sp>
    </p:spTree>
    <p:extLst>
      <p:ext uri="{BB962C8B-B14F-4D97-AF65-F5344CB8AC3E}">
        <p14:creationId xmlns:p14="http://schemas.microsoft.com/office/powerpoint/2010/main" val="2378870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6E3452-C869-42EA-B4EF-65A87B8B10CD}"/>
              </a:ext>
            </a:extLst>
          </p:cNvPr>
          <p:cNvSpPr>
            <a:spLocks noGrp="1"/>
          </p:cNvSpPr>
          <p:nvPr>
            <p:ph type="sldNum" sz="quarter" idx="12"/>
          </p:nvPr>
        </p:nvSpPr>
        <p:spPr>
          <a:xfrm>
            <a:off x="10514011" y="6360160"/>
            <a:ext cx="448629" cy="314960"/>
          </a:xfrm>
        </p:spPr>
        <p:txBody>
          <a:bodyPr/>
          <a:lstStyle/>
          <a:p>
            <a:fld id="{C5ED7093-AD51-40F4-A5B8-4DC12AABD634}" type="slidenum">
              <a:rPr lang="en-US" smtClean="0"/>
              <a:t>20</a:t>
            </a:fld>
            <a:endParaRPr lang="en-US" dirty="0"/>
          </a:p>
        </p:txBody>
      </p:sp>
      <p:sp>
        <p:nvSpPr>
          <p:cNvPr id="7" name="TextBox 6">
            <a:extLst>
              <a:ext uri="{FF2B5EF4-FFF2-40B4-BE49-F238E27FC236}">
                <a16:creationId xmlns:a16="http://schemas.microsoft.com/office/drawing/2014/main" id="{3FCD1A9E-14DD-43B0-9055-D6599D143BF1}"/>
              </a:ext>
            </a:extLst>
          </p:cNvPr>
          <p:cNvSpPr txBox="1"/>
          <p:nvPr/>
        </p:nvSpPr>
        <p:spPr>
          <a:xfrm>
            <a:off x="894080" y="6309361"/>
            <a:ext cx="10993120" cy="50799"/>
          </a:xfrm>
          <a:prstGeom prst="rect">
            <a:avLst/>
          </a:prstGeom>
          <a:solidFill>
            <a:srgbClr val="FF505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DB4F85D-F9D8-4F55-9D1A-CBF376DD6D64}"/>
              </a:ext>
            </a:extLst>
          </p:cNvPr>
          <p:cNvSpPr txBox="1"/>
          <p:nvPr/>
        </p:nvSpPr>
        <p:spPr>
          <a:xfrm>
            <a:off x="1656080" y="1066800"/>
            <a:ext cx="10271760" cy="50799"/>
          </a:xfrm>
          <a:prstGeom prst="rect">
            <a:avLst/>
          </a:prstGeom>
          <a:solidFill>
            <a:srgbClr val="B2B2B2"/>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21C32624-B7F3-4DA0-87BC-BFF80F07DC8C}"/>
              </a:ext>
            </a:extLst>
          </p:cNvPr>
          <p:cNvSpPr txBox="1"/>
          <p:nvPr/>
        </p:nvSpPr>
        <p:spPr>
          <a:xfrm>
            <a:off x="2799080" y="406400"/>
            <a:ext cx="74828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SURVEY RESULTS – GRAPHS AND CHARTS (Cont’d.) </a:t>
            </a:r>
          </a:p>
        </p:txBody>
      </p:sp>
      <p:sp>
        <p:nvSpPr>
          <p:cNvPr id="4" name="Star: 7 Points 3">
            <a:extLst>
              <a:ext uri="{FF2B5EF4-FFF2-40B4-BE49-F238E27FC236}">
                <a16:creationId xmlns:a16="http://schemas.microsoft.com/office/drawing/2014/main" id="{3BAD5D7E-C632-49DD-8ACF-4146BB3A2DCB}"/>
              </a:ext>
            </a:extLst>
          </p:cNvPr>
          <p:cNvSpPr/>
          <p:nvPr/>
        </p:nvSpPr>
        <p:spPr>
          <a:xfrm>
            <a:off x="11054080" y="1940560"/>
            <a:ext cx="299720" cy="2540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B972689-6FB3-432F-BC74-2DFFDDE499DF}"/>
              </a:ext>
            </a:extLst>
          </p:cNvPr>
          <p:cNvSpPr/>
          <p:nvPr/>
        </p:nvSpPr>
        <p:spPr>
          <a:xfrm>
            <a:off x="10375587" y="2352701"/>
            <a:ext cx="1803571" cy="1569660"/>
          </a:xfrm>
          <a:prstGeom prst="rect">
            <a:avLst/>
          </a:prstGeom>
          <a:noFill/>
        </p:spPr>
        <p:txBody>
          <a:bodyPr wrap="none" lIns="91440" tIns="45720" rIns="91440" bIns="45720">
            <a:spAutoFit/>
          </a:bodyPr>
          <a:lstStyle/>
          <a:p>
            <a:pPr algn="ctr"/>
            <a:r>
              <a:rPr lang="en-US" sz="1200" b="1" cap="none" spc="0" dirty="0">
                <a:ln w="0"/>
                <a:solidFill>
                  <a:srgbClr val="FFC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84%</a:t>
            </a:r>
            <a:r>
              <a:rPr lang="en-US" sz="1200" b="1" cap="none" spc="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of patients who</a:t>
            </a:r>
          </a:p>
          <a:p>
            <a:pPr algn="ctr"/>
            <a:r>
              <a:rPr lang="en-US" sz="1200" b="1" cap="none" spc="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took the Patient Survey  </a:t>
            </a:r>
          </a:p>
          <a:p>
            <a:pPr algn="ctr"/>
            <a:r>
              <a:rPr lang="en-US" sz="1200" b="1" cap="none" spc="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experienced a bad side</a:t>
            </a:r>
          </a:p>
          <a:p>
            <a:pPr algn="ctr"/>
            <a:r>
              <a:rPr lang="en-US" sz="1200" b="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effect and told their </a:t>
            </a:r>
          </a:p>
          <a:p>
            <a:pPr algn="ctr"/>
            <a:r>
              <a:rPr lang="en-US" sz="1200" b="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doctor.  Of these, </a:t>
            </a:r>
            <a:r>
              <a:rPr lang="en-US" sz="1200" b="1" dirty="0">
                <a:ln w="0"/>
                <a:solidFill>
                  <a:srgbClr val="FFC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20%</a:t>
            </a:r>
          </a:p>
          <a:p>
            <a:pPr algn="ctr"/>
            <a:r>
              <a:rPr lang="en-US" sz="1200" b="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v</a:t>
            </a:r>
            <a:r>
              <a:rPr lang="en-US" sz="1200" b="1" cap="none" spc="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isite</a:t>
            </a:r>
            <a:r>
              <a:rPr lang="en-US" sz="1200" b="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d the ER/hospital as</a:t>
            </a:r>
          </a:p>
          <a:p>
            <a:pPr algn="ctr"/>
            <a:r>
              <a:rPr lang="en-US" sz="1200" b="1" cap="none" spc="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 result of SEs (17% of all</a:t>
            </a:r>
          </a:p>
          <a:p>
            <a:pPr algn="ctr"/>
            <a:r>
              <a:rPr lang="en-US" sz="1200" b="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patients).</a:t>
            </a:r>
            <a:endParaRPr lang="en-US" sz="1200" b="1" cap="none" spc="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pic>
        <p:nvPicPr>
          <p:cNvPr id="14" name="Picture 13" descr="A screenshot of a cell phone&#10;&#10;Description automatically generated">
            <a:extLst>
              <a:ext uri="{FF2B5EF4-FFF2-40B4-BE49-F238E27FC236}">
                <a16:creationId xmlns:a16="http://schemas.microsoft.com/office/drawing/2014/main" id="{D62F69EA-669E-4B62-A033-F51FCD11CB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 y="228600"/>
            <a:ext cx="1000760" cy="1000760"/>
          </a:xfrm>
          <a:prstGeom prst="rect">
            <a:avLst/>
          </a:prstGeom>
        </p:spPr>
      </p:pic>
      <p:pic>
        <p:nvPicPr>
          <p:cNvPr id="3" name="Picture 2">
            <a:extLst>
              <a:ext uri="{FF2B5EF4-FFF2-40B4-BE49-F238E27FC236}">
                <a16:creationId xmlns:a16="http://schemas.microsoft.com/office/drawing/2014/main" id="{418733CF-8C84-4071-97DE-7483966B7417}"/>
              </a:ext>
            </a:extLst>
          </p:cNvPr>
          <p:cNvPicPr>
            <a:picLocks noChangeAspect="1"/>
          </p:cNvPicPr>
          <p:nvPr/>
        </p:nvPicPr>
        <p:blipFill>
          <a:blip r:embed="rId3"/>
          <a:stretch>
            <a:fillRect/>
          </a:stretch>
        </p:blipFill>
        <p:spPr>
          <a:xfrm>
            <a:off x="1386255" y="1381760"/>
            <a:ext cx="8989332" cy="4678067"/>
          </a:xfrm>
          <a:prstGeom prst="rect">
            <a:avLst/>
          </a:prstGeom>
        </p:spPr>
      </p:pic>
      <p:sp>
        <p:nvSpPr>
          <p:cNvPr id="10" name="Star: 7 Points 9">
            <a:extLst>
              <a:ext uri="{FF2B5EF4-FFF2-40B4-BE49-F238E27FC236}">
                <a16:creationId xmlns:a16="http://schemas.microsoft.com/office/drawing/2014/main" id="{54654BB5-C21E-4F16-9FEF-F6B1BF0BA667}"/>
              </a:ext>
            </a:extLst>
          </p:cNvPr>
          <p:cNvSpPr/>
          <p:nvPr/>
        </p:nvSpPr>
        <p:spPr>
          <a:xfrm>
            <a:off x="4348480" y="3571240"/>
            <a:ext cx="375920" cy="26924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3E51868-A91D-458B-A378-E9E0CC9AB11F}"/>
              </a:ext>
            </a:extLst>
          </p:cNvPr>
          <p:cNvSpPr txBox="1"/>
          <p:nvPr/>
        </p:nvSpPr>
        <p:spPr>
          <a:xfrm>
            <a:off x="9964420" y="5840344"/>
            <a:ext cx="635000" cy="215444"/>
          </a:xfrm>
          <a:prstGeom prst="rect">
            <a:avLst/>
          </a:prstGeom>
          <a:noFill/>
        </p:spPr>
        <p:txBody>
          <a:bodyPr wrap="square" rtlCol="0">
            <a:spAutoFit/>
          </a:bodyPr>
          <a:lstStyle/>
          <a:p>
            <a:r>
              <a:rPr lang="en-US" sz="800" b="1" dirty="0">
                <a:solidFill>
                  <a:schemeClr val="bg1"/>
                </a:solidFill>
                <a:latin typeface="Calibri" panose="020F0502020204030204" pitchFamily="34" charset="0"/>
                <a:cs typeface="Calibri" panose="020F0502020204030204" pitchFamily="34" charset="0"/>
              </a:rPr>
              <a:t>100%</a:t>
            </a:r>
          </a:p>
        </p:txBody>
      </p:sp>
    </p:spTree>
    <p:extLst>
      <p:ext uri="{BB962C8B-B14F-4D97-AF65-F5344CB8AC3E}">
        <p14:creationId xmlns:p14="http://schemas.microsoft.com/office/powerpoint/2010/main" val="2561960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6E3452-C869-42EA-B4EF-65A87B8B10CD}"/>
              </a:ext>
            </a:extLst>
          </p:cNvPr>
          <p:cNvSpPr>
            <a:spLocks noGrp="1"/>
          </p:cNvSpPr>
          <p:nvPr>
            <p:ph type="sldNum" sz="quarter" idx="12"/>
          </p:nvPr>
        </p:nvSpPr>
        <p:spPr>
          <a:xfrm>
            <a:off x="10514011" y="6360160"/>
            <a:ext cx="448629" cy="314960"/>
          </a:xfrm>
        </p:spPr>
        <p:txBody>
          <a:bodyPr/>
          <a:lstStyle/>
          <a:p>
            <a:fld id="{C5ED7093-AD51-40F4-A5B8-4DC12AABD634}" type="slidenum">
              <a:rPr lang="en-US" smtClean="0"/>
              <a:t>21</a:t>
            </a:fld>
            <a:endParaRPr lang="en-US" dirty="0"/>
          </a:p>
        </p:txBody>
      </p:sp>
      <p:sp>
        <p:nvSpPr>
          <p:cNvPr id="7" name="TextBox 6">
            <a:extLst>
              <a:ext uri="{FF2B5EF4-FFF2-40B4-BE49-F238E27FC236}">
                <a16:creationId xmlns:a16="http://schemas.microsoft.com/office/drawing/2014/main" id="{3FCD1A9E-14DD-43B0-9055-D6599D143BF1}"/>
              </a:ext>
            </a:extLst>
          </p:cNvPr>
          <p:cNvSpPr txBox="1"/>
          <p:nvPr/>
        </p:nvSpPr>
        <p:spPr>
          <a:xfrm>
            <a:off x="894080" y="6309361"/>
            <a:ext cx="10993120" cy="50799"/>
          </a:xfrm>
          <a:prstGeom prst="rect">
            <a:avLst/>
          </a:prstGeom>
          <a:solidFill>
            <a:srgbClr val="FF505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DB4F85D-F9D8-4F55-9D1A-CBF376DD6D64}"/>
              </a:ext>
            </a:extLst>
          </p:cNvPr>
          <p:cNvSpPr txBox="1"/>
          <p:nvPr/>
        </p:nvSpPr>
        <p:spPr>
          <a:xfrm>
            <a:off x="1656080" y="1066800"/>
            <a:ext cx="10271760" cy="50799"/>
          </a:xfrm>
          <a:prstGeom prst="rect">
            <a:avLst/>
          </a:prstGeom>
          <a:solidFill>
            <a:srgbClr val="B2B2B2"/>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21C32624-B7F3-4DA0-87BC-BFF80F07DC8C}"/>
              </a:ext>
            </a:extLst>
          </p:cNvPr>
          <p:cNvSpPr txBox="1"/>
          <p:nvPr/>
        </p:nvSpPr>
        <p:spPr>
          <a:xfrm>
            <a:off x="2799080" y="406400"/>
            <a:ext cx="74828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SURVEY RESULTS – GRAPHS AND CHARTS (Cont’d.) </a:t>
            </a:r>
          </a:p>
        </p:txBody>
      </p:sp>
      <p:sp>
        <p:nvSpPr>
          <p:cNvPr id="12" name="Star: 7 Points 11">
            <a:extLst>
              <a:ext uri="{FF2B5EF4-FFF2-40B4-BE49-F238E27FC236}">
                <a16:creationId xmlns:a16="http://schemas.microsoft.com/office/drawing/2014/main" id="{E66D2DEA-1421-48BE-B67A-1126DC2EA25F}"/>
              </a:ext>
            </a:extLst>
          </p:cNvPr>
          <p:cNvSpPr/>
          <p:nvPr/>
        </p:nvSpPr>
        <p:spPr>
          <a:xfrm>
            <a:off x="10911969" y="1890422"/>
            <a:ext cx="314960" cy="31496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BE55955-865C-424D-8997-2A4716C2D0C7}"/>
              </a:ext>
            </a:extLst>
          </p:cNvPr>
          <p:cNvSpPr/>
          <p:nvPr/>
        </p:nvSpPr>
        <p:spPr>
          <a:xfrm>
            <a:off x="10386378" y="2292425"/>
            <a:ext cx="1681101" cy="1754326"/>
          </a:xfrm>
          <a:prstGeom prst="rect">
            <a:avLst/>
          </a:prstGeom>
          <a:noFill/>
        </p:spPr>
        <p:txBody>
          <a:bodyPr wrap="none" lIns="91440" tIns="45720" rIns="91440" bIns="45720">
            <a:spAutoFit/>
          </a:bodyPr>
          <a:lstStyle/>
          <a:p>
            <a:pPr algn="ctr"/>
            <a:r>
              <a:rPr lang="en-US" sz="1200" b="1" cap="none" spc="0" dirty="0">
                <a:ln w="0"/>
                <a:solidFill>
                  <a:srgbClr val="FFC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84%</a:t>
            </a:r>
            <a:r>
              <a:rPr lang="en-US" sz="1200" b="1" cap="none" spc="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of patients who</a:t>
            </a:r>
          </a:p>
          <a:p>
            <a:pPr algn="ctr"/>
            <a:r>
              <a:rPr lang="en-US" sz="1200" b="1" cap="none" spc="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took the Patient Survey</a:t>
            </a:r>
          </a:p>
          <a:p>
            <a:pPr algn="ctr"/>
            <a:r>
              <a:rPr lang="en-US" sz="1200" b="1" cap="none" spc="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experienced a bad side</a:t>
            </a:r>
          </a:p>
          <a:p>
            <a:pPr algn="ctr"/>
            <a:r>
              <a:rPr lang="en-US" sz="1200" b="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effect and told their </a:t>
            </a:r>
          </a:p>
          <a:p>
            <a:pPr algn="ctr"/>
            <a:r>
              <a:rPr lang="en-US" sz="1200" b="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doctor.  Of these, </a:t>
            </a:r>
            <a:r>
              <a:rPr lang="en-US" sz="1200" b="1" dirty="0">
                <a:ln w="0"/>
                <a:solidFill>
                  <a:srgbClr val="FFC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43%</a:t>
            </a:r>
          </a:p>
          <a:p>
            <a:pPr algn="ctr"/>
            <a:r>
              <a:rPr lang="en-US" sz="1200" b="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missed at least one </a:t>
            </a:r>
          </a:p>
          <a:p>
            <a:pPr algn="ctr"/>
            <a:r>
              <a:rPr lang="en-US" sz="1200" b="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treatment as a</a:t>
            </a:r>
            <a:r>
              <a:rPr lang="en-US" sz="1200" b="1" cap="none" spc="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result </a:t>
            </a:r>
          </a:p>
          <a:p>
            <a:pPr algn="ctr"/>
            <a:r>
              <a:rPr lang="en-US" sz="1200" b="1" cap="none" spc="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(37% of all</a:t>
            </a:r>
          </a:p>
          <a:p>
            <a:pPr algn="ctr"/>
            <a:r>
              <a:rPr lang="en-US" sz="1200" b="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patients).</a:t>
            </a:r>
            <a:endParaRPr lang="en-US" sz="1200" b="1" cap="none" spc="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pic>
        <p:nvPicPr>
          <p:cNvPr id="14" name="Picture 13" descr="A screenshot of a cell phone&#10;&#10;Description automatically generated">
            <a:extLst>
              <a:ext uri="{FF2B5EF4-FFF2-40B4-BE49-F238E27FC236}">
                <a16:creationId xmlns:a16="http://schemas.microsoft.com/office/drawing/2014/main" id="{BFD21375-75B8-4DEC-BBF7-12353C85E8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 y="228600"/>
            <a:ext cx="1000760" cy="1000760"/>
          </a:xfrm>
          <a:prstGeom prst="rect">
            <a:avLst/>
          </a:prstGeom>
        </p:spPr>
      </p:pic>
      <p:pic>
        <p:nvPicPr>
          <p:cNvPr id="4" name="Picture 3">
            <a:extLst>
              <a:ext uri="{FF2B5EF4-FFF2-40B4-BE49-F238E27FC236}">
                <a16:creationId xmlns:a16="http://schemas.microsoft.com/office/drawing/2014/main" id="{1C876E8B-47E9-46AC-82BC-E588755800DF}"/>
              </a:ext>
            </a:extLst>
          </p:cNvPr>
          <p:cNvPicPr>
            <a:picLocks noChangeAspect="1"/>
          </p:cNvPicPr>
          <p:nvPr/>
        </p:nvPicPr>
        <p:blipFill>
          <a:blip r:embed="rId3"/>
          <a:stretch>
            <a:fillRect/>
          </a:stretch>
        </p:blipFill>
        <p:spPr>
          <a:xfrm>
            <a:off x="1494800" y="1432561"/>
            <a:ext cx="8787120" cy="4737756"/>
          </a:xfrm>
          <a:prstGeom prst="rect">
            <a:avLst/>
          </a:prstGeom>
        </p:spPr>
      </p:pic>
      <p:sp>
        <p:nvSpPr>
          <p:cNvPr id="8" name="Star: 7 Points 7">
            <a:extLst>
              <a:ext uri="{FF2B5EF4-FFF2-40B4-BE49-F238E27FC236}">
                <a16:creationId xmlns:a16="http://schemas.microsoft.com/office/drawing/2014/main" id="{14861B55-8F2C-4934-B7CE-EB20E41DE6D8}"/>
              </a:ext>
            </a:extLst>
          </p:cNvPr>
          <p:cNvSpPr/>
          <p:nvPr/>
        </p:nvSpPr>
        <p:spPr>
          <a:xfrm>
            <a:off x="5384800" y="2946400"/>
            <a:ext cx="294640" cy="273105"/>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593B559-1DD0-4936-B28B-55F50801F95B}"/>
              </a:ext>
            </a:extLst>
          </p:cNvPr>
          <p:cNvSpPr txBox="1"/>
          <p:nvPr/>
        </p:nvSpPr>
        <p:spPr>
          <a:xfrm>
            <a:off x="9945845" y="5954873"/>
            <a:ext cx="792480" cy="215444"/>
          </a:xfrm>
          <a:prstGeom prst="rect">
            <a:avLst/>
          </a:prstGeom>
          <a:noFill/>
        </p:spPr>
        <p:txBody>
          <a:bodyPr wrap="square" rtlCol="0">
            <a:spAutoFit/>
          </a:bodyPr>
          <a:lstStyle/>
          <a:p>
            <a:r>
              <a:rPr lang="en-US" sz="800" b="1" dirty="0">
                <a:solidFill>
                  <a:schemeClr val="bg1"/>
                </a:solidFill>
                <a:latin typeface="Calibri" panose="020F0502020204030204" pitchFamily="34" charset="0"/>
                <a:cs typeface="Calibri" panose="020F0502020204030204" pitchFamily="34" charset="0"/>
              </a:rPr>
              <a:t>100%</a:t>
            </a:r>
          </a:p>
        </p:txBody>
      </p:sp>
    </p:spTree>
    <p:extLst>
      <p:ext uri="{BB962C8B-B14F-4D97-AF65-F5344CB8AC3E}">
        <p14:creationId xmlns:p14="http://schemas.microsoft.com/office/powerpoint/2010/main" val="3769491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6E3452-C869-42EA-B4EF-65A87B8B10CD}"/>
              </a:ext>
            </a:extLst>
          </p:cNvPr>
          <p:cNvSpPr>
            <a:spLocks noGrp="1"/>
          </p:cNvSpPr>
          <p:nvPr>
            <p:ph type="sldNum" sz="quarter" idx="12"/>
          </p:nvPr>
        </p:nvSpPr>
        <p:spPr>
          <a:xfrm>
            <a:off x="10514011" y="6360160"/>
            <a:ext cx="448629" cy="314960"/>
          </a:xfrm>
        </p:spPr>
        <p:txBody>
          <a:bodyPr/>
          <a:lstStyle/>
          <a:p>
            <a:fld id="{C5ED7093-AD51-40F4-A5B8-4DC12AABD634}" type="slidenum">
              <a:rPr lang="en-US" smtClean="0"/>
              <a:t>22</a:t>
            </a:fld>
            <a:endParaRPr lang="en-US" dirty="0"/>
          </a:p>
        </p:txBody>
      </p:sp>
      <p:sp>
        <p:nvSpPr>
          <p:cNvPr id="7" name="TextBox 6">
            <a:extLst>
              <a:ext uri="{FF2B5EF4-FFF2-40B4-BE49-F238E27FC236}">
                <a16:creationId xmlns:a16="http://schemas.microsoft.com/office/drawing/2014/main" id="{3FCD1A9E-14DD-43B0-9055-D6599D143BF1}"/>
              </a:ext>
            </a:extLst>
          </p:cNvPr>
          <p:cNvSpPr txBox="1"/>
          <p:nvPr/>
        </p:nvSpPr>
        <p:spPr>
          <a:xfrm>
            <a:off x="894080" y="6309361"/>
            <a:ext cx="10993120" cy="50799"/>
          </a:xfrm>
          <a:prstGeom prst="rect">
            <a:avLst/>
          </a:prstGeom>
          <a:solidFill>
            <a:srgbClr val="FF505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DB4F85D-F9D8-4F55-9D1A-CBF376DD6D64}"/>
              </a:ext>
            </a:extLst>
          </p:cNvPr>
          <p:cNvSpPr txBox="1"/>
          <p:nvPr/>
        </p:nvSpPr>
        <p:spPr>
          <a:xfrm>
            <a:off x="1656080" y="1066800"/>
            <a:ext cx="10271760" cy="50799"/>
          </a:xfrm>
          <a:prstGeom prst="rect">
            <a:avLst/>
          </a:prstGeom>
          <a:solidFill>
            <a:srgbClr val="B2B2B2"/>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21C32624-B7F3-4DA0-87BC-BFF80F07DC8C}"/>
              </a:ext>
            </a:extLst>
          </p:cNvPr>
          <p:cNvSpPr txBox="1"/>
          <p:nvPr/>
        </p:nvSpPr>
        <p:spPr>
          <a:xfrm>
            <a:off x="2799080" y="406400"/>
            <a:ext cx="74828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SURVEY RESULTS – GRAPHS AND CHARTS (Cont’d.) </a:t>
            </a:r>
          </a:p>
        </p:txBody>
      </p:sp>
      <p:pic>
        <p:nvPicPr>
          <p:cNvPr id="11" name="Picture 10" descr="A screenshot of a cell phone&#10;&#10;Description automatically generated">
            <a:extLst>
              <a:ext uri="{FF2B5EF4-FFF2-40B4-BE49-F238E27FC236}">
                <a16:creationId xmlns:a16="http://schemas.microsoft.com/office/drawing/2014/main" id="{EBB5EA3B-3862-454A-A628-7AC8C8BD5F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 y="228600"/>
            <a:ext cx="1000760" cy="1000760"/>
          </a:xfrm>
          <a:prstGeom prst="rect">
            <a:avLst/>
          </a:prstGeom>
        </p:spPr>
      </p:pic>
      <p:pic>
        <p:nvPicPr>
          <p:cNvPr id="16" name="Picture 15" descr="Free Tick Symbol, Download Free Tick Symbol png images, Free ClipArts on  Clipart Library">
            <a:extLst>
              <a:ext uri="{FF2B5EF4-FFF2-40B4-BE49-F238E27FC236}">
                <a16:creationId xmlns:a16="http://schemas.microsoft.com/office/drawing/2014/main" id="{BAECF987-9731-4F10-98E5-5BAC45B93FD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818510" y="1905000"/>
            <a:ext cx="361475" cy="495930"/>
          </a:xfrm>
          <a:prstGeom prst="rect">
            <a:avLst/>
          </a:prstGeom>
          <a:noFill/>
          <a:ln>
            <a:noFill/>
          </a:ln>
        </p:spPr>
      </p:pic>
      <p:sp>
        <p:nvSpPr>
          <p:cNvPr id="4" name="TextBox 3">
            <a:extLst>
              <a:ext uri="{FF2B5EF4-FFF2-40B4-BE49-F238E27FC236}">
                <a16:creationId xmlns:a16="http://schemas.microsoft.com/office/drawing/2014/main" id="{83E3AC23-C226-401D-999A-8DCEB6DE7EBC}"/>
              </a:ext>
            </a:extLst>
          </p:cNvPr>
          <p:cNvSpPr txBox="1"/>
          <p:nvPr/>
        </p:nvSpPr>
        <p:spPr>
          <a:xfrm>
            <a:off x="10317480" y="2506996"/>
            <a:ext cx="1569720" cy="1015663"/>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Congruent with the top three mitigation strategies reported by patients in the Patient Survey. </a:t>
            </a:r>
          </a:p>
        </p:txBody>
      </p:sp>
      <p:pic>
        <p:nvPicPr>
          <p:cNvPr id="12" name="Picture 11">
            <a:extLst>
              <a:ext uri="{FF2B5EF4-FFF2-40B4-BE49-F238E27FC236}">
                <a16:creationId xmlns:a16="http://schemas.microsoft.com/office/drawing/2014/main" id="{ED692544-675B-4C6C-B543-27EFFC0C81E4}"/>
              </a:ext>
            </a:extLst>
          </p:cNvPr>
          <p:cNvPicPr>
            <a:picLocks noChangeAspect="1"/>
          </p:cNvPicPr>
          <p:nvPr/>
        </p:nvPicPr>
        <p:blipFill>
          <a:blip r:embed="rId4"/>
          <a:stretch>
            <a:fillRect/>
          </a:stretch>
        </p:blipFill>
        <p:spPr>
          <a:xfrm>
            <a:off x="2411093" y="1234158"/>
            <a:ext cx="7870827" cy="4851101"/>
          </a:xfrm>
          <a:prstGeom prst="rect">
            <a:avLst/>
          </a:prstGeom>
        </p:spPr>
      </p:pic>
      <p:pic>
        <p:nvPicPr>
          <p:cNvPr id="17" name="Picture 16">
            <a:extLst>
              <a:ext uri="{FF2B5EF4-FFF2-40B4-BE49-F238E27FC236}">
                <a16:creationId xmlns:a16="http://schemas.microsoft.com/office/drawing/2014/main" id="{A6C9286A-96D6-4BD9-94C8-FEA1B4D20D1A}"/>
              </a:ext>
            </a:extLst>
          </p:cNvPr>
          <p:cNvPicPr>
            <a:picLocks noChangeAspect="1"/>
          </p:cNvPicPr>
          <p:nvPr/>
        </p:nvPicPr>
        <p:blipFill>
          <a:blip r:embed="rId5"/>
          <a:stretch>
            <a:fillRect/>
          </a:stretch>
        </p:blipFill>
        <p:spPr>
          <a:xfrm>
            <a:off x="3583268" y="2375562"/>
            <a:ext cx="188992" cy="176799"/>
          </a:xfrm>
          <a:prstGeom prst="rect">
            <a:avLst/>
          </a:prstGeom>
        </p:spPr>
      </p:pic>
      <p:pic>
        <p:nvPicPr>
          <p:cNvPr id="18" name="Picture 17">
            <a:extLst>
              <a:ext uri="{FF2B5EF4-FFF2-40B4-BE49-F238E27FC236}">
                <a16:creationId xmlns:a16="http://schemas.microsoft.com/office/drawing/2014/main" id="{A6C616B0-A547-480E-A3D6-1572D63011A8}"/>
              </a:ext>
            </a:extLst>
          </p:cNvPr>
          <p:cNvPicPr>
            <a:picLocks noChangeAspect="1"/>
          </p:cNvPicPr>
          <p:nvPr/>
        </p:nvPicPr>
        <p:blipFill>
          <a:blip r:embed="rId5"/>
          <a:stretch>
            <a:fillRect/>
          </a:stretch>
        </p:blipFill>
        <p:spPr>
          <a:xfrm>
            <a:off x="4335699" y="2357152"/>
            <a:ext cx="188992" cy="176799"/>
          </a:xfrm>
          <a:prstGeom prst="rect">
            <a:avLst/>
          </a:prstGeom>
        </p:spPr>
      </p:pic>
      <p:pic>
        <p:nvPicPr>
          <p:cNvPr id="19" name="Picture 18">
            <a:extLst>
              <a:ext uri="{FF2B5EF4-FFF2-40B4-BE49-F238E27FC236}">
                <a16:creationId xmlns:a16="http://schemas.microsoft.com/office/drawing/2014/main" id="{CB0E02BC-4D5E-4EE8-92F6-61536078C3B9}"/>
              </a:ext>
            </a:extLst>
          </p:cNvPr>
          <p:cNvPicPr>
            <a:picLocks noChangeAspect="1"/>
          </p:cNvPicPr>
          <p:nvPr/>
        </p:nvPicPr>
        <p:blipFill>
          <a:blip r:embed="rId5"/>
          <a:stretch>
            <a:fillRect/>
          </a:stretch>
        </p:blipFill>
        <p:spPr>
          <a:xfrm>
            <a:off x="5061281" y="2375561"/>
            <a:ext cx="188992" cy="176799"/>
          </a:xfrm>
          <a:prstGeom prst="rect">
            <a:avLst/>
          </a:prstGeom>
        </p:spPr>
      </p:pic>
    </p:spTree>
    <p:extLst>
      <p:ext uri="{BB962C8B-B14F-4D97-AF65-F5344CB8AC3E}">
        <p14:creationId xmlns:p14="http://schemas.microsoft.com/office/powerpoint/2010/main" val="1011119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6E3452-C869-42EA-B4EF-65A87B8B10CD}"/>
              </a:ext>
            </a:extLst>
          </p:cNvPr>
          <p:cNvSpPr>
            <a:spLocks noGrp="1"/>
          </p:cNvSpPr>
          <p:nvPr>
            <p:ph type="sldNum" sz="quarter" idx="12"/>
          </p:nvPr>
        </p:nvSpPr>
        <p:spPr>
          <a:xfrm>
            <a:off x="10514011" y="6360160"/>
            <a:ext cx="448629" cy="314960"/>
          </a:xfrm>
        </p:spPr>
        <p:txBody>
          <a:bodyPr/>
          <a:lstStyle/>
          <a:p>
            <a:fld id="{C5ED7093-AD51-40F4-A5B8-4DC12AABD634}" type="slidenum">
              <a:rPr lang="en-US" smtClean="0"/>
              <a:t>23</a:t>
            </a:fld>
            <a:endParaRPr lang="en-US" dirty="0"/>
          </a:p>
        </p:txBody>
      </p:sp>
      <p:sp>
        <p:nvSpPr>
          <p:cNvPr id="7" name="TextBox 6">
            <a:extLst>
              <a:ext uri="{FF2B5EF4-FFF2-40B4-BE49-F238E27FC236}">
                <a16:creationId xmlns:a16="http://schemas.microsoft.com/office/drawing/2014/main" id="{3FCD1A9E-14DD-43B0-9055-D6599D143BF1}"/>
              </a:ext>
            </a:extLst>
          </p:cNvPr>
          <p:cNvSpPr txBox="1"/>
          <p:nvPr/>
        </p:nvSpPr>
        <p:spPr>
          <a:xfrm>
            <a:off x="894080" y="6309361"/>
            <a:ext cx="10993120" cy="50799"/>
          </a:xfrm>
          <a:prstGeom prst="rect">
            <a:avLst/>
          </a:prstGeom>
          <a:solidFill>
            <a:srgbClr val="FF505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DB4F85D-F9D8-4F55-9D1A-CBF376DD6D64}"/>
              </a:ext>
            </a:extLst>
          </p:cNvPr>
          <p:cNvSpPr txBox="1"/>
          <p:nvPr/>
        </p:nvSpPr>
        <p:spPr>
          <a:xfrm>
            <a:off x="1656080" y="1066800"/>
            <a:ext cx="10271760" cy="50799"/>
          </a:xfrm>
          <a:prstGeom prst="rect">
            <a:avLst/>
          </a:prstGeom>
          <a:solidFill>
            <a:srgbClr val="B2B2B2"/>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21C32624-B7F3-4DA0-87BC-BFF80F07DC8C}"/>
              </a:ext>
            </a:extLst>
          </p:cNvPr>
          <p:cNvSpPr txBox="1"/>
          <p:nvPr/>
        </p:nvSpPr>
        <p:spPr>
          <a:xfrm>
            <a:off x="2799080" y="406400"/>
            <a:ext cx="74828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SURVEY RESULTS – GRAPHS AND CHARTS (Cont’d.) </a:t>
            </a:r>
          </a:p>
        </p:txBody>
      </p:sp>
      <p:pic>
        <p:nvPicPr>
          <p:cNvPr id="11" name="Picture 10" descr="A screenshot of a cell phone&#10;&#10;Description automatically generated">
            <a:extLst>
              <a:ext uri="{FF2B5EF4-FFF2-40B4-BE49-F238E27FC236}">
                <a16:creationId xmlns:a16="http://schemas.microsoft.com/office/drawing/2014/main" id="{3768778C-8479-4DA1-B8B0-47E3B7560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 y="228600"/>
            <a:ext cx="1000760" cy="1000760"/>
          </a:xfrm>
          <a:prstGeom prst="rect">
            <a:avLst/>
          </a:prstGeom>
        </p:spPr>
      </p:pic>
      <p:sp>
        <p:nvSpPr>
          <p:cNvPr id="12" name="TextBox 11">
            <a:extLst>
              <a:ext uri="{FF2B5EF4-FFF2-40B4-BE49-F238E27FC236}">
                <a16:creationId xmlns:a16="http://schemas.microsoft.com/office/drawing/2014/main" id="{02D45F40-940D-44E2-83EC-BE6CB4D602FD}"/>
              </a:ext>
            </a:extLst>
          </p:cNvPr>
          <p:cNvSpPr txBox="1"/>
          <p:nvPr/>
        </p:nvSpPr>
        <p:spPr>
          <a:xfrm>
            <a:off x="10281920" y="1773654"/>
            <a:ext cx="1772920" cy="3600986"/>
          </a:xfrm>
          <a:prstGeom prst="rect">
            <a:avLst/>
          </a:prstGeom>
          <a:noFill/>
        </p:spPr>
        <p:txBody>
          <a:bodyPr wrap="square" rtlCol="0">
            <a:spAutoFit/>
          </a:bodyPr>
          <a:lstStyle/>
          <a:p>
            <a:r>
              <a:rPr lang="en-US" sz="1200" b="1" dirty="0">
                <a:solidFill>
                  <a:srgbClr val="FFC000"/>
                </a:solidFill>
                <a:latin typeface="Calibri" panose="020F0502020204030204" pitchFamily="34" charset="0"/>
                <a:cs typeface="Calibri" panose="020F0502020204030204" pitchFamily="34" charset="0"/>
              </a:rPr>
              <a:t>66%</a:t>
            </a:r>
            <a:r>
              <a:rPr lang="en-US" sz="1200" b="1" dirty="0">
                <a:latin typeface="Calibri" panose="020F0502020204030204" pitchFamily="34" charset="0"/>
                <a:cs typeface="Calibri" panose="020F0502020204030204" pitchFamily="34" charset="0"/>
              </a:rPr>
              <a:t> of patients who participated in the Patient Survey who reported a bad side effect to their doctor (and received assistance)  indicated that their doctor lowered their dose.</a:t>
            </a:r>
          </a:p>
          <a:p>
            <a:endParaRPr lang="en-US" sz="1200" b="1" dirty="0">
              <a:latin typeface="Calibri" panose="020F0502020204030204" pitchFamily="34" charset="0"/>
              <a:cs typeface="Calibri" panose="020F0502020204030204" pitchFamily="34" charset="0"/>
            </a:endParaRPr>
          </a:p>
          <a:p>
            <a:r>
              <a:rPr lang="en-US" sz="1200" b="1" dirty="0">
                <a:latin typeface="Calibri" panose="020F0502020204030204" pitchFamily="34" charset="0"/>
                <a:cs typeface="Calibri" panose="020F0502020204030204" pitchFamily="34" charset="0"/>
              </a:rPr>
              <a:t>NOTE: Since 100% of  physicians indicated that they lowered the dose for patients with bad side effects, there was no occasion to view a follow-up question inquiring why they did not lower the dose.</a:t>
            </a:r>
          </a:p>
        </p:txBody>
      </p:sp>
      <p:pic>
        <p:nvPicPr>
          <p:cNvPr id="13" name="Picture 12">
            <a:extLst>
              <a:ext uri="{FF2B5EF4-FFF2-40B4-BE49-F238E27FC236}">
                <a16:creationId xmlns:a16="http://schemas.microsoft.com/office/drawing/2014/main" id="{EEE5F047-84E4-46EC-9AF0-559CBCBAF246}"/>
              </a:ext>
            </a:extLst>
          </p:cNvPr>
          <p:cNvPicPr>
            <a:picLocks noChangeAspect="1"/>
          </p:cNvPicPr>
          <p:nvPr/>
        </p:nvPicPr>
        <p:blipFill>
          <a:blip r:embed="rId3"/>
          <a:stretch>
            <a:fillRect/>
          </a:stretch>
        </p:blipFill>
        <p:spPr>
          <a:xfrm>
            <a:off x="2087880" y="1314542"/>
            <a:ext cx="7936803" cy="4745285"/>
          </a:xfrm>
          <a:prstGeom prst="rect">
            <a:avLst/>
          </a:prstGeom>
        </p:spPr>
      </p:pic>
      <p:sp>
        <p:nvSpPr>
          <p:cNvPr id="2" name="Star: 7 Points 1">
            <a:extLst>
              <a:ext uri="{FF2B5EF4-FFF2-40B4-BE49-F238E27FC236}">
                <a16:creationId xmlns:a16="http://schemas.microsoft.com/office/drawing/2014/main" id="{0A283610-ACC6-474D-9E00-076B47203C35}"/>
              </a:ext>
            </a:extLst>
          </p:cNvPr>
          <p:cNvSpPr/>
          <p:nvPr/>
        </p:nvSpPr>
        <p:spPr>
          <a:xfrm>
            <a:off x="5313680" y="3186430"/>
            <a:ext cx="518160" cy="48514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tar: 7 Points 2">
            <a:extLst>
              <a:ext uri="{FF2B5EF4-FFF2-40B4-BE49-F238E27FC236}">
                <a16:creationId xmlns:a16="http://schemas.microsoft.com/office/drawing/2014/main" id="{5173D075-8BDD-449A-8C62-AA692DA61F66}"/>
              </a:ext>
            </a:extLst>
          </p:cNvPr>
          <p:cNvSpPr/>
          <p:nvPr/>
        </p:nvSpPr>
        <p:spPr>
          <a:xfrm>
            <a:off x="10789920" y="1338432"/>
            <a:ext cx="345440" cy="297328"/>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204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6E3452-C869-42EA-B4EF-65A87B8B10CD}"/>
              </a:ext>
            </a:extLst>
          </p:cNvPr>
          <p:cNvSpPr>
            <a:spLocks noGrp="1"/>
          </p:cNvSpPr>
          <p:nvPr>
            <p:ph type="sldNum" sz="quarter" idx="12"/>
          </p:nvPr>
        </p:nvSpPr>
        <p:spPr>
          <a:xfrm>
            <a:off x="10514011" y="6360160"/>
            <a:ext cx="448629" cy="314960"/>
          </a:xfrm>
        </p:spPr>
        <p:txBody>
          <a:bodyPr/>
          <a:lstStyle/>
          <a:p>
            <a:fld id="{C5ED7093-AD51-40F4-A5B8-4DC12AABD634}" type="slidenum">
              <a:rPr lang="en-US" smtClean="0"/>
              <a:t>24</a:t>
            </a:fld>
            <a:endParaRPr lang="en-US" dirty="0"/>
          </a:p>
        </p:txBody>
      </p:sp>
      <p:sp>
        <p:nvSpPr>
          <p:cNvPr id="7" name="TextBox 6">
            <a:extLst>
              <a:ext uri="{FF2B5EF4-FFF2-40B4-BE49-F238E27FC236}">
                <a16:creationId xmlns:a16="http://schemas.microsoft.com/office/drawing/2014/main" id="{3FCD1A9E-14DD-43B0-9055-D6599D143BF1}"/>
              </a:ext>
            </a:extLst>
          </p:cNvPr>
          <p:cNvSpPr txBox="1"/>
          <p:nvPr/>
        </p:nvSpPr>
        <p:spPr>
          <a:xfrm>
            <a:off x="894080" y="6309361"/>
            <a:ext cx="10993120" cy="50799"/>
          </a:xfrm>
          <a:prstGeom prst="rect">
            <a:avLst/>
          </a:prstGeom>
          <a:solidFill>
            <a:srgbClr val="FF505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DB4F85D-F9D8-4F55-9D1A-CBF376DD6D64}"/>
              </a:ext>
            </a:extLst>
          </p:cNvPr>
          <p:cNvSpPr txBox="1"/>
          <p:nvPr/>
        </p:nvSpPr>
        <p:spPr>
          <a:xfrm>
            <a:off x="1656080" y="1066800"/>
            <a:ext cx="10271760" cy="50799"/>
          </a:xfrm>
          <a:prstGeom prst="rect">
            <a:avLst/>
          </a:prstGeom>
          <a:solidFill>
            <a:srgbClr val="B2B2B2"/>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21C32624-B7F3-4DA0-87BC-BFF80F07DC8C}"/>
              </a:ext>
            </a:extLst>
          </p:cNvPr>
          <p:cNvSpPr txBox="1"/>
          <p:nvPr/>
        </p:nvSpPr>
        <p:spPr>
          <a:xfrm>
            <a:off x="3255485" y="390383"/>
            <a:ext cx="74828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SURVEY RESULTS – GRAPHS AND CHARTS (Cont’d.) </a:t>
            </a:r>
          </a:p>
        </p:txBody>
      </p:sp>
      <p:pic>
        <p:nvPicPr>
          <p:cNvPr id="11" name="Picture 10" descr="A screenshot of a cell phone&#10;&#10;Description automatically generated">
            <a:extLst>
              <a:ext uri="{FF2B5EF4-FFF2-40B4-BE49-F238E27FC236}">
                <a16:creationId xmlns:a16="http://schemas.microsoft.com/office/drawing/2014/main" id="{3768778C-8479-4DA1-B8B0-47E3B7560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 y="228600"/>
            <a:ext cx="1000760" cy="1000760"/>
          </a:xfrm>
          <a:prstGeom prst="rect">
            <a:avLst/>
          </a:prstGeom>
        </p:spPr>
      </p:pic>
      <p:sp>
        <p:nvSpPr>
          <p:cNvPr id="4" name="TextBox 3">
            <a:extLst>
              <a:ext uri="{FF2B5EF4-FFF2-40B4-BE49-F238E27FC236}">
                <a16:creationId xmlns:a16="http://schemas.microsoft.com/office/drawing/2014/main" id="{D92B6261-CB64-4FD1-8AC1-64EC7D0CF729}"/>
              </a:ext>
            </a:extLst>
          </p:cNvPr>
          <p:cNvSpPr txBox="1"/>
          <p:nvPr/>
        </p:nvSpPr>
        <p:spPr>
          <a:xfrm>
            <a:off x="10962640" y="1654751"/>
            <a:ext cx="1071880" cy="4154984"/>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As per the Patient Survey, of the patients who were given a dose reduction for side effect mitigation:</a:t>
            </a:r>
          </a:p>
          <a:p>
            <a:pPr marL="171450" indent="-171450">
              <a:buFont typeface="Arial" panose="020B0604020202020204" pitchFamily="34" charset="0"/>
              <a:buChar char="•"/>
            </a:pPr>
            <a:r>
              <a:rPr lang="en-US" sz="1200" b="1" dirty="0">
                <a:latin typeface="Calibri" panose="020F0502020204030204" pitchFamily="34" charset="0"/>
                <a:cs typeface="Calibri" panose="020F0502020204030204" pitchFamily="34" charset="0"/>
              </a:rPr>
              <a:t>71% felt better</a:t>
            </a:r>
          </a:p>
          <a:p>
            <a:pPr marL="171450" indent="-171450">
              <a:buFont typeface="Arial" panose="020B0604020202020204" pitchFamily="34" charset="0"/>
              <a:buChar char="•"/>
            </a:pPr>
            <a:r>
              <a:rPr lang="en-US" sz="1200" b="1" dirty="0">
                <a:latin typeface="Calibri" panose="020F0502020204030204" pitchFamily="34" charset="0"/>
                <a:cs typeface="Calibri" panose="020F0502020204030204" pitchFamily="34" charset="0"/>
              </a:rPr>
              <a:t>Another 12% felt better initially, and then felt the same</a:t>
            </a:r>
          </a:p>
          <a:p>
            <a:r>
              <a:rPr lang="en-US" sz="1200" b="1" dirty="0">
                <a:latin typeface="Calibri" panose="020F0502020204030204" pitchFamily="34" charset="0"/>
                <a:cs typeface="Calibri" panose="020F0502020204030204" pitchFamily="34" charset="0"/>
              </a:rPr>
              <a:t>(Patients were not asked about efficacy).</a:t>
            </a:r>
          </a:p>
        </p:txBody>
      </p:sp>
      <p:pic>
        <p:nvPicPr>
          <p:cNvPr id="3" name="Picture 2">
            <a:extLst>
              <a:ext uri="{FF2B5EF4-FFF2-40B4-BE49-F238E27FC236}">
                <a16:creationId xmlns:a16="http://schemas.microsoft.com/office/drawing/2014/main" id="{E7863DA8-8D27-4F4E-97E5-1E091C151A82}"/>
              </a:ext>
            </a:extLst>
          </p:cNvPr>
          <p:cNvPicPr>
            <a:picLocks noChangeAspect="1"/>
          </p:cNvPicPr>
          <p:nvPr/>
        </p:nvPicPr>
        <p:blipFill>
          <a:blip r:embed="rId3"/>
          <a:stretch>
            <a:fillRect/>
          </a:stretch>
        </p:blipFill>
        <p:spPr>
          <a:xfrm>
            <a:off x="2057179" y="1168398"/>
            <a:ext cx="8595360" cy="5014336"/>
          </a:xfrm>
          <a:prstGeom prst="rect">
            <a:avLst/>
          </a:prstGeom>
        </p:spPr>
      </p:pic>
      <p:sp>
        <p:nvSpPr>
          <p:cNvPr id="8" name="TextBox 7">
            <a:extLst>
              <a:ext uri="{FF2B5EF4-FFF2-40B4-BE49-F238E27FC236}">
                <a16:creationId xmlns:a16="http://schemas.microsoft.com/office/drawing/2014/main" id="{9ABCC4D7-1DA2-4FEE-A55E-3E4D594674B0}"/>
              </a:ext>
            </a:extLst>
          </p:cNvPr>
          <p:cNvSpPr txBox="1"/>
          <p:nvPr/>
        </p:nvSpPr>
        <p:spPr>
          <a:xfrm>
            <a:off x="10281920" y="5922882"/>
            <a:ext cx="817880" cy="215444"/>
          </a:xfrm>
          <a:prstGeom prst="rect">
            <a:avLst/>
          </a:prstGeom>
          <a:noFill/>
        </p:spPr>
        <p:txBody>
          <a:bodyPr wrap="square" rtlCol="0">
            <a:spAutoFit/>
          </a:bodyPr>
          <a:lstStyle/>
          <a:p>
            <a:r>
              <a:rPr lang="en-US" sz="800" b="1" dirty="0">
                <a:solidFill>
                  <a:schemeClr val="bg1"/>
                </a:solidFill>
                <a:latin typeface="Calibri" panose="020F0502020204030204" pitchFamily="34" charset="0"/>
                <a:cs typeface="Calibri" panose="020F0502020204030204" pitchFamily="34" charset="0"/>
              </a:rPr>
              <a:t>100%</a:t>
            </a:r>
          </a:p>
        </p:txBody>
      </p:sp>
      <p:pic>
        <p:nvPicPr>
          <p:cNvPr id="10" name="Picture 9">
            <a:extLst>
              <a:ext uri="{FF2B5EF4-FFF2-40B4-BE49-F238E27FC236}">
                <a16:creationId xmlns:a16="http://schemas.microsoft.com/office/drawing/2014/main" id="{80837F49-13F9-435C-A8C5-8606870FA247}"/>
              </a:ext>
            </a:extLst>
          </p:cNvPr>
          <p:cNvPicPr>
            <a:picLocks noChangeAspect="1"/>
          </p:cNvPicPr>
          <p:nvPr/>
        </p:nvPicPr>
        <p:blipFill>
          <a:blip r:embed="rId4"/>
          <a:stretch>
            <a:fillRect/>
          </a:stretch>
        </p:blipFill>
        <p:spPr>
          <a:xfrm>
            <a:off x="2958584" y="2924040"/>
            <a:ext cx="188992" cy="176799"/>
          </a:xfrm>
          <a:prstGeom prst="rect">
            <a:avLst/>
          </a:prstGeom>
        </p:spPr>
      </p:pic>
      <p:pic>
        <p:nvPicPr>
          <p:cNvPr id="12" name="Picture 11">
            <a:extLst>
              <a:ext uri="{FF2B5EF4-FFF2-40B4-BE49-F238E27FC236}">
                <a16:creationId xmlns:a16="http://schemas.microsoft.com/office/drawing/2014/main" id="{BCECD387-E0B2-48F5-97B5-6D52E94057C3}"/>
              </a:ext>
            </a:extLst>
          </p:cNvPr>
          <p:cNvPicPr>
            <a:picLocks noChangeAspect="1"/>
          </p:cNvPicPr>
          <p:nvPr/>
        </p:nvPicPr>
        <p:blipFill>
          <a:blip r:embed="rId4"/>
          <a:stretch>
            <a:fillRect/>
          </a:stretch>
        </p:blipFill>
        <p:spPr>
          <a:xfrm>
            <a:off x="11099800" y="1127043"/>
            <a:ext cx="564101" cy="527708"/>
          </a:xfrm>
          <a:prstGeom prst="rect">
            <a:avLst/>
          </a:prstGeom>
        </p:spPr>
      </p:pic>
    </p:spTree>
    <p:extLst>
      <p:ext uri="{BB962C8B-B14F-4D97-AF65-F5344CB8AC3E}">
        <p14:creationId xmlns:p14="http://schemas.microsoft.com/office/powerpoint/2010/main" val="1407749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6E3452-C869-42EA-B4EF-65A87B8B10CD}"/>
              </a:ext>
            </a:extLst>
          </p:cNvPr>
          <p:cNvSpPr>
            <a:spLocks noGrp="1"/>
          </p:cNvSpPr>
          <p:nvPr>
            <p:ph type="sldNum" sz="quarter" idx="12"/>
          </p:nvPr>
        </p:nvSpPr>
        <p:spPr>
          <a:xfrm>
            <a:off x="10514011" y="6360160"/>
            <a:ext cx="448629" cy="314960"/>
          </a:xfrm>
        </p:spPr>
        <p:txBody>
          <a:bodyPr/>
          <a:lstStyle/>
          <a:p>
            <a:fld id="{C5ED7093-AD51-40F4-A5B8-4DC12AABD634}" type="slidenum">
              <a:rPr lang="en-US" smtClean="0"/>
              <a:t>25</a:t>
            </a:fld>
            <a:endParaRPr lang="en-US" dirty="0"/>
          </a:p>
        </p:txBody>
      </p:sp>
      <p:sp>
        <p:nvSpPr>
          <p:cNvPr id="7" name="TextBox 6">
            <a:extLst>
              <a:ext uri="{FF2B5EF4-FFF2-40B4-BE49-F238E27FC236}">
                <a16:creationId xmlns:a16="http://schemas.microsoft.com/office/drawing/2014/main" id="{3FCD1A9E-14DD-43B0-9055-D6599D143BF1}"/>
              </a:ext>
            </a:extLst>
          </p:cNvPr>
          <p:cNvSpPr txBox="1"/>
          <p:nvPr/>
        </p:nvSpPr>
        <p:spPr>
          <a:xfrm>
            <a:off x="894080" y="6309361"/>
            <a:ext cx="10993120" cy="50799"/>
          </a:xfrm>
          <a:prstGeom prst="rect">
            <a:avLst/>
          </a:prstGeom>
          <a:solidFill>
            <a:srgbClr val="FF505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DB4F85D-F9D8-4F55-9D1A-CBF376DD6D64}"/>
              </a:ext>
            </a:extLst>
          </p:cNvPr>
          <p:cNvSpPr txBox="1"/>
          <p:nvPr/>
        </p:nvSpPr>
        <p:spPr>
          <a:xfrm>
            <a:off x="1656080" y="1066800"/>
            <a:ext cx="10271760" cy="50799"/>
          </a:xfrm>
          <a:prstGeom prst="rect">
            <a:avLst/>
          </a:prstGeom>
          <a:solidFill>
            <a:srgbClr val="B2B2B2"/>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21C32624-B7F3-4DA0-87BC-BFF80F07DC8C}"/>
              </a:ext>
            </a:extLst>
          </p:cNvPr>
          <p:cNvSpPr txBox="1"/>
          <p:nvPr/>
        </p:nvSpPr>
        <p:spPr>
          <a:xfrm>
            <a:off x="3050540" y="466552"/>
            <a:ext cx="74828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SURVEY RESULTS – GRAPHS AND CHARTS (Cont’d.) </a:t>
            </a:r>
          </a:p>
        </p:txBody>
      </p:sp>
      <p:pic>
        <p:nvPicPr>
          <p:cNvPr id="11" name="Picture 10" descr="A screenshot of a cell phone&#10;&#10;Description automatically generated">
            <a:extLst>
              <a:ext uri="{FF2B5EF4-FFF2-40B4-BE49-F238E27FC236}">
                <a16:creationId xmlns:a16="http://schemas.microsoft.com/office/drawing/2014/main" id="{3768778C-8479-4DA1-B8B0-47E3B7560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 y="228600"/>
            <a:ext cx="1000760" cy="1000760"/>
          </a:xfrm>
          <a:prstGeom prst="rect">
            <a:avLst/>
          </a:prstGeom>
        </p:spPr>
      </p:pic>
      <p:pic>
        <p:nvPicPr>
          <p:cNvPr id="2" name="Picture 1">
            <a:extLst>
              <a:ext uri="{FF2B5EF4-FFF2-40B4-BE49-F238E27FC236}">
                <a16:creationId xmlns:a16="http://schemas.microsoft.com/office/drawing/2014/main" id="{ECB1DDFF-EA59-400C-BFB5-17A0FA6A0B22}"/>
              </a:ext>
            </a:extLst>
          </p:cNvPr>
          <p:cNvPicPr>
            <a:picLocks noChangeAspect="1"/>
          </p:cNvPicPr>
          <p:nvPr/>
        </p:nvPicPr>
        <p:blipFill>
          <a:blip r:embed="rId3"/>
          <a:stretch>
            <a:fillRect/>
          </a:stretch>
        </p:blipFill>
        <p:spPr>
          <a:xfrm>
            <a:off x="2585495" y="1408444"/>
            <a:ext cx="7457665" cy="4623752"/>
          </a:xfrm>
          <a:prstGeom prst="rect">
            <a:avLst/>
          </a:prstGeom>
        </p:spPr>
      </p:pic>
      <p:sp>
        <p:nvSpPr>
          <p:cNvPr id="3" name="TextBox 2">
            <a:extLst>
              <a:ext uri="{FF2B5EF4-FFF2-40B4-BE49-F238E27FC236}">
                <a16:creationId xmlns:a16="http://schemas.microsoft.com/office/drawing/2014/main" id="{68C8FC5A-F9F4-4610-8759-4AE3C087AE8B}"/>
              </a:ext>
            </a:extLst>
          </p:cNvPr>
          <p:cNvSpPr txBox="1"/>
          <p:nvPr/>
        </p:nvSpPr>
        <p:spPr>
          <a:xfrm>
            <a:off x="10149840" y="1579880"/>
            <a:ext cx="1437640" cy="1938992"/>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In the Patient Survey, when asked whether a higher dose is always more effective than a lower dose:</a:t>
            </a:r>
          </a:p>
          <a:p>
            <a:pPr marL="171450" indent="-171450">
              <a:buFont typeface="Arial" panose="020B0604020202020204" pitchFamily="34" charset="0"/>
              <a:buChar char="•"/>
            </a:pPr>
            <a:r>
              <a:rPr lang="en-US" sz="1200" b="1" dirty="0">
                <a:solidFill>
                  <a:srgbClr val="FFC000"/>
                </a:solidFill>
                <a:latin typeface="Calibri" panose="020F0502020204030204" pitchFamily="34" charset="0"/>
                <a:cs typeface="Calibri" panose="020F0502020204030204" pitchFamily="34" charset="0"/>
              </a:rPr>
              <a:t>53% </a:t>
            </a:r>
            <a:r>
              <a:rPr lang="en-US" sz="1200" b="1" dirty="0">
                <a:latin typeface="Calibri" panose="020F0502020204030204" pitchFamily="34" charset="0"/>
                <a:cs typeface="Calibri" panose="020F0502020204030204" pitchFamily="34" charset="0"/>
              </a:rPr>
              <a:t>said No</a:t>
            </a:r>
          </a:p>
          <a:p>
            <a:pPr marL="171450" indent="-171450">
              <a:buFont typeface="Arial" panose="020B0604020202020204" pitchFamily="34" charset="0"/>
              <a:buChar char="•"/>
            </a:pPr>
            <a:r>
              <a:rPr lang="en-US" sz="1200" b="1" dirty="0">
                <a:latin typeface="Calibri" panose="020F0502020204030204" pitchFamily="34" charset="0"/>
                <a:cs typeface="Calibri" panose="020F0502020204030204" pitchFamily="34" charset="0"/>
              </a:rPr>
              <a:t>20% said Yes</a:t>
            </a:r>
          </a:p>
          <a:p>
            <a:pPr marL="171450" indent="-171450">
              <a:buFont typeface="Arial" panose="020B0604020202020204" pitchFamily="34" charset="0"/>
              <a:buChar char="•"/>
            </a:pPr>
            <a:r>
              <a:rPr lang="en-US" sz="1200" b="1" dirty="0">
                <a:latin typeface="Calibri" panose="020F0502020204030204" pitchFamily="34" charset="0"/>
                <a:cs typeface="Calibri" panose="020F0502020204030204" pitchFamily="34" charset="0"/>
              </a:rPr>
              <a:t>27% were not sure</a:t>
            </a:r>
          </a:p>
        </p:txBody>
      </p:sp>
    </p:spTree>
    <p:extLst>
      <p:ext uri="{BB962C8B-B14F-4D97-AF65-F5344CB8AC3E}">
        <p14:creationId xmlns:p14="http://schemas.microsoft.com/office/powerpoint/2010/main" val="2938306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6E3452-C869-42EA-B4EF-65A87B8B10CD}"/>
              </a:ext>
            </a:extLst>
          </p:cNvPr>
          <p:cNvSpPr>
            <a:spLocks noGrp="1"/>
          </p:cNvSpPr>
          <p:nvPr>
            <p:ph type="sldNum" sz="quarter" idx="12"/>
          </p:nvPr>
        </p:nvSpPr>
        <p:spPr>
          <a:xfrm>
            <a:off x="10514011" y="6360160"/>
            <a:ext cx="448629" cy="314960"/>
          </a:xfrm>
        </p:spPr>
        <p:txBody>
          <a:bodyPr/>
          <a:lstStyle/>
          <a:p>
            <a:fld id="{C5ED7093-AD51-40F4-A5B8-4DC12AABD634}" type="slidenum">
              <a:rPr lang="en-US" smtClean="0"/>
              <a:t>26</a:t>
            </a:fld>
            <a:endParaRPr lang="en-US" dirty="0"/>
          </a:p>
        </p:txBody>
      </p:sp>
      <p:sp>
        <p:nvSpPr>
          <p:cNvPr id="7" name="TextBox 6">
            <a:extLst>
              <a:ext uri="{FF2B5EF4-FFF2-40B4-BE49-F238E27FC236}">
                <a16:creationId xmlns:a16="http://schemas.microsoft.com/office/drawing/2014/main" id="{3FCD1A9E-14DD-43B0-9055-D6599D143BF1}"/>
              </a:ext>
            </a:extLst>
          </p:cNvPr>
          <p:cNvSpPr txBox="1"/>
          <p:nvPr/>
        </p:nvSpPr>
        <p:spPr>
          <a:xfrm>
            <a:off x="894080" y="6309361"/>
            <a:ext cx="10993120" cy="50799"/>
          </a:xfrm>
          <a:prstGeom prst="rect">
            <a:avLst/>
          </a:prstGeom>
          <a:solidFill>
            <a:srgbClr val="FF505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DB4F85D-F9D8-4F55-9D1A-CBF376DD6D64}"/>
              </a:ext>
            </a:extLst>
          </p:cNvPr>
          <p:cNvSpPr txBox="1"/>
          <p:nvPr/>
        </p:nvSpPr>
        <p:spPr>
          <a:xfrm>
            <a:off x="1656080" y="1066800"/>
            <a:ext cx="10271760" cy="50799"/>
          </a:xfrm>
          <a:prstGeom prst="rect">
            <a:avLst/>
          </a:prstGeom>
          <a:solidFill>
            <a:srgbClr val="B2B2B2"/>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21C32624-B7F3-4DA0-87BC-BFF80F07DC8C}"/>
              </a:ext>
            </a:extLst>
          </p:cNvPr>
          <p:cNvSpPr txBox="1"/>
          <p:nvPr/>
        </p:nvSpPr>
        <p:spPr>
          <a:xfrm>
            <a:off x="3337561" y="447655"/>
            <a:ext cx="74828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SURVEY RESULTS – GRAPHS AND CHARTS (Cont’d.) </a:t>
            </a:r>
          </a:p>
        </p:txBody>
      </p:sp>
      <p:pic>
        <p:nvPicPr>
          <p:cNvPr id="11" name="Picture 10" descr="A screenshot of a cell phone&#10;&#10;Description automatically generated">
            <a:extLst>
              <a:ext uri="{FF2B5EF4-FFF2-40B4-BE49-F238E27FC236}">
                <a16:creationId xmlns:a16="http://schemas.microsoft.com/office/drawing/2014/main" id="{3768778C-8479-4DA1-B8B0-47E3B7560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 y="228600"/>
            <a:ext cx="1000760" cy="1000760"/>
          </a:xfrm>
          <a:prstGeom prst="rect">
            <a:avLst/>
          </a:prstGeom>
        </p:spPr>
      </p:pic>
      <p:pic>
        <p:nvPicPr>
          <p:cNvPr id="2" name="Picture 1">
            <a:extLst>
              <a:ext uri="{FF2B5EF4-FFF2-40B4-BE49-F238E27FC236}">
                <a16:creationId xmlns:a16="http://schemas.microsoft.com/office/drawing/2014/main" id="{151AC2CF-4E46-4943-B6B0-78562A90A3E3}"/>
              </a:ext>
            </a:extLst>
          </p:cNvPr>
          <p:cNvPicPr>
            <a:picLocks noChangeAspect="1"/>
          </p:cNvPicPr>
          <p:nvPr/>
        </p:nvPicPr>
        <p:blipFill>
          <a:blip r:embed="rId3"/>
          <a:stretch>
            <a:fillRect/>
          </a:stretch>
        </p:blipFill>
        <p:spPr>
          <a:xfrm>
            <a:off x="2291081" y="1343825"/>
            <a:ext cx="8112760" cy="4650576"/>
          </a:xfrm>
          <a:prstGeom prst="rect">
            <a:avLst/>
          </a:prstGeom>
        </p:spPr>
      </p:pic>
    </p:spTree>
    <p:extLst>
      <p:ext uri="{BB962C8B-B14F-4D97-AF65-F5344CB8AC3E}">
        <p14:creationId xmlns:p14="http://schemas.microsoft.com/office/powerpoint/2010/main" val="2367636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6E3452-C869-42EA-B4EF-65A87B8B10CD}"/>
              </a:ext>
            </a:extLst>
          </p:cNvPr>
          <p:cNvSpPr>
            <a:spLocks noGrp="1"/>
          </p:cNvSpPr>
          <p:nvPr>
            <p:ph type="sldNum" sz="quarter" idx="12"/>
          </p:nvPr>
        </p:nvSpPr>
        <p:spPr>
          <a:xfrm>
            <a:off x="10514011" y="6360160"/>
            <a:ext cx="448629" cy="314960"/>
          </a:xfrm>
        </p:spPr>
        <p:txBody>
          <a:bodyPr/>
          <a:lstStyle/>
          <a:p>
            <a:fld id="{C5ED7093-AD51-40F4-A5B8-4DC12AABD634}" type="slidenum">
              <a:rPr lang="en-US" smtClean="0"/>
              <a:t>27</a:t>
            </a:fld>
            <a:endParaRPr lang="en-US" dirty="0"/>
          </a:p>
        </p:txBody>
      </p:sp>
      <p:sp>
        <p:nvSpPr>
          <p:cNvPr id="7" name="TextBox 6">
            <a:extLst>
              <a:ext uri="{FF2B5EF4-FFF2-40B4-BE49-F238E27FC236}">
                <a16:creationId xmlns:a16="http://schemas.microsoft.com/office/drawing/2014/main" id="{3FCD1A9E-14DD-43B0-9055-D6599D143BF1}"/>
              </a:ext>
            </a:extLst>
          </p:cNvPr>
          <p:cNvSpPr txBox="1"/>
          <p:nvPr/>
        </p:nvSpPr>
        <p:spPr>
          <a:xfrm>
            <a:off x="894080" y="6309361"/>
            <a:ext cx="10993120" cy="50799"/>
          </a:xfrm>
          <a:prstGeom prst="rect">
            <a:avLst/>
          </a:prstGeom>
          <a:solidFill>
            <a:srgbClr val="FF505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DB4F85D-F9D8-4F55-9D1A-CBF376DD6D64}"/>
              </a:ext>
            </a:extLst>
          </p:cNvPr>
          <p:cNvSpPr txBox="1"/>
          <p:nvPr/>
        </p:nvSpPr>
        <p:spPr>
          <a:xfrm>
            <a:off x="1656080" y="1066800"/>
            <a:ext cx="10271760" cy="50799"/>
          </a:xfrm>
          <a:prstGeom prst="rect">
            <a:avLst/>
          </a:prstGeom>
          <a:solidFill>
            <a:srgbClr val="B2B2B2"/>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21C32624-B7F3-4DA0-87BC-BFF80F07DC8C}"/>
              </a:ext>
            </a:extLst>
          </p:cNvPr>
          <p:cNvSpPr txBox="1"/>
          <p:nvPr/>
        </p:nvSpPr>
        <p:spPr>
          <a:xfrm>
            <a:off x="3200400" y="348903"/>
            <a:ext cx="74828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SURVEY RESULTS – GRAPHS AND CHARTS (Cont’d.) </a:t>
            </a:r>
          </a:p>
        </p:txBody>
      </p:sp>
      <p:pic>
        <p:nvPicPr>
          <p:cNvPr id="11" name="Picture 10" descr="A screenshot of a cell phone&#10;&#10;Description automatically generated">
            <a:extLst>
              <a:ext uri="{FF2B5EF4-FFF2-40B4-BE49-F238E27FC236}">
                <a16:creationId xmlns:a16="http://schemas.microsoft.com/office/drawing/2014/main" id="{F2F69C23-23F8-49A3-8808-36C1B5BB1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 y="228600"/>
            <a:ext cx="1000760" cy="1000760"/>
          </a:xfrm>
          <a:prstGeom prst="rect">
            <a:avLst/>
          </a:prstGeom>
        </p:spPr>
      </p:pic>
      <p:pic>
        <p:nvPicPr>
          <p:cNvPr id="4" name="Picture 3">
            <a:extLst>
              <a:ext uri="{FF2B5EF4-FFF2-40B4-BE49-F238E27FC236}">
                <a16:creationId xmlns:a16="http://schemas.microsoft.com/office/drawing/2014/main" id="{1CC792FC-22A2-45EE-8836-689375346AAB}"/>
              </a:ext>
            </a:extLst>
          </p:cNvPr>
          <p:cNvPicPr>
            <a:picLocks noChangeAspect="1"/>
          </p:cNvPicPr>
          <p:nvPr/>
        </p:nvPicPr>
        <p:blipFill>
          <a:blip r:embed="rId3"/>
          <a:stretch>
            <a:fillRect/>
          </a:stretch>
        </p:blipFill>
        <p:spPr>
          <a:xfrm>
            <a:off x="2447268" y="1262230"/>
            <a:ext cx="8195332" cy="4902499"/>
          </a:xfrm>
          <a:prstGeom prst="rect">
            <a:avLst/>
          </a:prstGeom>
        </p:spPr>
      </p:pic>
    </p:spTree>
    <p:extLst>
      <p:ext uri="{BB962C8B-B14F-4D97-AF65-F5344CB8AC3E}">
        <p14:creationId xmlns:p14="http://schemas.microsoft.com/office/powerpoint/2010/main" val="3302188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6E3452-C869-42EA-B4EF-65A87B8B10CD}"/>
              </a:ext>
            </a:extLst>
          </p:cNvPr>
          <p:cNvSpPr>
            <a:spLocks noGrp="1"/>
          </p:cNvSpPr>
          <p:nvPr>
            <p:ph type="sldNum" sz="quarter" idx="12"/>
          </p:nvPr>
        </p:nvSpPr>
        <p:spPr>
          <a:xfrm>
            <a:off x="10514011" y="6360160"/>
            <a:ext cx="448629" cy="314960"/>
          </a:xfrm>
        </p:spPr>
        <p:txBody>
          <a:bodyPr/>
          <a:lstStyle/>
          <a:p>
            <a:fld id="{C5ED7093-AD51-40F4-A5B8-4DC12AABD634}" type="slidenum">
              <a:rPr lang="en-US" smtClean="0"/>
              <a:t>28</a:t>
            </a:fld>
            <a:endParaRPr lang="en-US" dirty="0"/>
          </a:p>
        </p:txBody>
      </p:sp>
      <p:sp>
        <p:nvSpPr>
          <p:cNvPr id="7" name="TextBox 6">
            <a:extLst>
              <a:ext uri="{FF2B5EF4-FFF2-40B4-BE49-F238E27FC236}">
                <a16:creationId xmlns:a16="http://schemas.microsoft.com/office/drawing/2014/main" id="{3FCD1A9E-14DD-43B0-9055-D6599D143BF1}"/>
              </a:ext>
            </a:extLst>
          </p:cNvPr>
          <p:cNvSpPr txBox="1"/>
          <p:nvPr/>
        </p:nvSpPr>
        <p:spPr>
          <a:xfrm>
            <a:off x="894080" y="6309361"/>
            <a:ext cx="10993120" cy="50799"/>
          </a:xfrm>
          <a:prstGeom prst="rect">
            <a:avLst/>
          </a:prstGeom>
          <a:solidFill>
            <a:srgbClr val="FF505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DB4F85D-F9D8-4F55-9D1A-CBF376DD6D64}"/>
              </a:ext>
            </a:extLst>
          </p:cNvPr>
          <p:cNvSpPr txBox="1"/>
          <p:nvPr/>
        </p:nvSpPr>
        <p:spPr>
          <a:xfrm>
            <a:off x="1656080" y="1066800"/>
            <a:ext cx="10271760" cy="50799"/>
          </a:xfrm>
          <a:prstGeom prst="rect">
            <a:avLst/>
          </a:prstGeom>
          <a:solidFill>
            <a:srgbClr val="B2B2B2"/>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21C32624-B7F3-4DA0-87BC-BFF80F07DC8C}"/>
              </a:ext>
            </a:extLst>
          </p:cNvPr>
          <p:cNvSpPr txBox="1"/>
          <p:nvPr/>
        </p:nvSpPr>
        <p:spPr>
          <a:xfrm>
            <a:off x="2910840" y="361114"/>
            <a:ext cx="74828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SURVEY RESULTS – GRAPHS AND CHARTS (Cont’d.) </a:t>
            </a:r>
          </a:p>
        </p:txBody>
      </p:sp>
      <p:pic>
        <p:nvPicPr>
          <p:cNvPr id="10" name="Picture 9" descr="A screenshot of a cell phone&#10;&#10;Description automatically generated">
            <a:extLst>
              <a:ext uri="{FF2B5EF4-FFF2-40B4-BE49-F238E27FC236}">
                <a16:creationId xmlns:a16="http://schemas.microsoft.com/office/drawing/2014/main" id="{4447D8C1-4724-4030-AAF5-C11BE06585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 y="228600"/>
            <a:ext cx="1148080" cy="1148080"/>
          </a:xfrm>
          <a:prstGeom prst="rect">
            <a:avLst/>
          </a:prstGeom>
        </p:spPr>
      </p:pic>
      <p:pic>
        <p:nvPicPr>
          <p:cNvPr id="3" name="Picture 2">
            <a:extLst>
              <a:ext uri="{FF2B5EF4-FFF2-40B4-BE49-F238E27FC236}">
                <a16:creationId xmlns:a16="http://schemas.microsoft.com/office/drawing/2014/main" id="{29ABA443-E6A6-4849-BCC3-3163B5F79C34}"/>
              </a:ext>
            </a:extLst>
          </p:cNvPr>
          <p:cNvPicPr>
            <a:picLocks noChangeAspect="1"/>
          </p:cNvPicPr>
          <p:nvPr/>
        </p:nvPicPr>
        <p:blipFill>
          <a:blip r:embed="rId3"/>
          <a:stretch>
            <a:fillRect/>
          </a:stretch>
        </p:blipFill>
        <p:spPr>
          <a:xfrm>
            <a:off x="2169161" y="1330550"/>
            <a:ext cx="8280400" cy="4424934"/>
          </a:xfrm>
          <a:prstGeom prst="rect">
            <a:avLst/>
          </a:prstGeom>
        </p:spPr>
      </p:pic>
      <p:pic>
        <p:nvPicPr>
          <p:cNvPr id="11" name="Picture 10" descr="Free Tick Symbol, Download Free Tick Symbol png images, Free ClipArts on  Clipart Library">
            <a:extLst>
              <a:ext uri="{FF2B5EF4-FFF2-40B4-BE49-F238E27FC236}">
                <a16:creationId xmlns:a16="http://schemas.microsoft.com/office/drawing/2014/main" id="{3BC80684-05E9-4C10-AC70-E3A5B2142CC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100320"/>
            <a:ext cx="452119" cy="330200"/>
          </a:xfrm>
          <a:prstGeom prst="rect">
            <a:avLst/>
          </a:prstGeom>
          <a:noFill/>
          <a:ln>
            <a:noFill/>
          </a:ln>
        </p:spPr>
      </p:pic>
      <p:pic>
        <p:nvPicPr>
          <p:cNvPr id="13" name="Picture 12" descr="Free Tick Symbol, Download Free Tick Symbol png images, Free ClipArts on  Clipart Library">
            <a:extLst>
              <a:ext uri="{FF2B5EF4-FFF2-40B4-BE49-F238E27FC236}">
                <a16:creationId xmlns:a16="http://schemas.microsoft.com/office/drawing/2014/main" id="{FE52BE37-FA8C-4035-8390-D561438C4F4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26143" y="1390806"/>
            <a:ext cx="513078" cy="561340"/>
          </a:xfrm>
          <a:prstGeom prst="rect">
            <a:avLst/>
          </a:prstGeom>
          <a:noFill/>
          <a:ln>
            <a:noFill/>
          </a:ln>
        </p:spPr>
      </p:pic>
      <p:sp>
        <p:nvSpPr>
          <p:cNvPr id="14" name="TextBox 13">
            <a:extLst>
              <a:ext uri="{FF2B5EF4-FFF2-40B4-BE49-F238E27FC236}">
                <a16:creationId xmlns:a16="http://schemas.microsoft.com/office/drawing/2014/main" id="{DD04671F-C620-4DD9-A0C4-6DBC9108E27E}"/>
              </a:ext>
            </a:extLst>
          </p:cNvPr>
          <p:cNvSpPr txBox="1"/>
          <p:nvPr/>
        </p:nvSpPr>
        <p:spPr>
          <a:xfrm>
            <a:off x="10678160" y="2053261"/>
            <a:ext cx="1249680" cy="1938992"/>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Congruent with Patient Survey whereby </a:t>
            </a:r>
            <a:r>
              <a:rPr lang="en-US" sz="1200" b="1" dirty="0">
                <a:solidFill>
                  <a:srgbClr val="FFC000"/>
                </a:solidFill>
                <a:latin typeface="Calibri" panose="020F0502020204030204" pitchFamily="34" charset="0"/>
                <a:cs typeface="Calibri" panose="020F0502020204030204" pitchFamily="34" charset="0"/>
              </a:rPr>
              <a:t>92%</a:t>
            </a:r>
            <a:r>
              <a:rPr lang="en-US" sz="1200" b="1" dirty="0">
                <a:latin typeface="Calibri" panose="020F0502020204030204" pitchFamily="34" charset="0"/>
                <a:cs typeface="Calibri" panose="020F0502020204030204" pitchFamily="34" charset="0"/>
              </a:rPr>
              <a:t> of patients indicated they would be willing to engage in these discussions with their physicians.</a:t>
            </a:r>
          </a:p>
        </p:txBody>
      </p:sp>
    </p:spTree>
    <p:extLst>
      <p:ext uri="{BB962C8B-B14F-4D97-AF65-F5344CB8AC3E}">
        <p14:creationId xmlns:p14="http://schemas.microsoft.com/office/powerpoint/2010/main" val="2213319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6E3452-C869-42EA-B4EF-65A87B8B10CD}"/>
              </a:ext>
            </a:extLst>
          </p:cNvPr>
          <p:cNvSpPr>
            <a:spLocks noGrp="1"/>
          </p:cNvSpPr>
          <p:nvPr>
            <p:ph type="sldNum" sz="quarter" idx="12"/>
          </p:nvPr>
        </p:nvSpPr>
        <p:spPr>
          <a:xfrm>
            <a:off x="10514011" y="6360160"/>
            <a:ext cx="448629" cy="314960"/>
          </a:xfrm>
        </p:spPr>
        <p:txBody>
          <a:bodyPr/>
          <a:lstStyle/>
          <a:p>
            <a:fld id="{C5ED7093-AD51-40F4-A5B8-4DC12AABD634}" type="slidenum">
              <a:rPr lang="en-US" smtClean="0"/>
              <a:t>29</a:t>
            </a:fld>
            <a:endParaRPr lang="en-US" dirty="0"/>
          </a:p>
        </p:txBody>
      </p:sp>
      <p:sp>
        <p:nvSpPr>
          <p:cNvPr id="7" name="TextBox 6">
            <a:extLst>
              <a:ext uri="{FF2B5EF4-FFF2-40B4-BE49-F238E27FC236}">
                <a16:creationId xmlns:a16="http://schemas.microsoft.com/office/drawing/2014/main" id="{3FCD1A9E-14DD-43B0-9055-D6599D143BF1}"/>
              </a:ext>
            </a:extLst>
          </p:cNvPr>
          <p:cNvSpPr txBox="1"/>
          <p:nvPr/>
        </p:nvSpPr>
        <p:spPr>
          <a:xfrm>
            <a:off x="894080" y="6309361"/>
            <a:ext cx="10993120" cy="50799"/>
          </a:xfrm>
          <a:prstGeom prst="rect">
            <a:avLst/>
          </a:prstGeom>
          <a:solidFill>
            <a:srgbClr val="FF505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DB4F85D-F9D8-4F55-9D1A-CBF376DD6D64}"/>
              </a:ext>
            </a:extLst>
          </p:cNvPr>
          <p:cNvSpPr txBox="1"/>
          <p:nvPr/>
        </p:nvSpPr>
        <p:spPr>
          <a:xfrm>
            <a:off x="1656080" y="1066800"/>
            <a:ext cx="10271760" cy="50799"/>
          </a:xfrm>
          <a:prstGeom prst="rect">
            <a:avLst/>
          </a:prstGeom>
          <a:solidFill>
            <a:srgbClr val="B2B2B2"/>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21C32624-B7F3-4DA0-87BC-BFF80F07DC8C}"/>
              </a:ext>
            </a:extLst>
          </p:cNvPr>
          <p:cNvSpPr txBox="1"/>
          <p:nvPr/>
        </p:nvSpPr>
        <p:spPr>
          <a:xfrm>
            <a:off x="2799080" y="406400"/>
            <a:ext cx="74828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SURVEY RESULTS – GRAPHS AND CHARTS (Cont’d.) </a:t>
            </a:r>
          </a:p>
        </p:txBody>
      </p:sp>
      <p:pic>
        <p:nvPicPr>
          <p:cNvPr id="10" name="Picture 9" descr="A screenshot of a cell phone&#10;&#10;Description automatically generated">
            <a:extLst>
              <a:ext uri="{FF2B5EF4-FFF2-40B4-BE49-F238E27FC236}">
                <a16:creationId xmlns:a16="http://schemas.microsoft.com/office/drawing/2014/main" id="{8F3F523F-6B5A-44F1-9B9A-3108A70D24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 y="228600"/>
            <a:ext cx="1148080" cy="1148080"/>
          </a:xfrm>
          <a:prstGeom prst="rect">
            <a:avLst/>
          </a:prstGeom>
        </p:spPr>
      </p:pic>
      <p:pic>
        <p:nvPicPr>
          <p:cNvPr id="2" name="Picture 1">
            <a:extLst>
              <a:ext uri="{FF2B5EF4-FFF2-40B4-BE49-F238E27FC236}">
                <a16:creationId xmlns:a16="http://schemas.microsoft.com/office/drawing/2014/main" id="{4BF03025-9356-4032-9099-348DECDC774D}"/>
              </a:ext>
            </a:extLst>
          </p:cNvPr>
          <p:cNvPicPr>
            <a:picLocks noChangeAspect="1"/>
          </p:cNvPicPr>
          <p:nvPr/>
        </p:nvPicPr>
        <p:blipFill>
          <a:blip r:embed="rId3"/>
          <a:stretch>
            <a:fillRect/>
          </a:stretch>
        </p:blipFill>
        <p:spPr>
          <a:xfrm>
            <a:off x="1828800" y="1295911"/>
            <a:ext cx="8453120" cy="4835138"/>
          </a:xfrm>
          <a:prstGeom prst="rect">
            <a:avLst/>
          </a:prstGeom>
        </p:spPr>
      </p:pic>
      <p:sp>
        <p:nvSpPr>
          <p:cNvPr id="4" name="TextBox 3">
            <a:extLst>
              <a:ext uri="{FF2B5EF4-FFF2-40B4-BE49-F238E27FC236}">
                <a16:creationId xmlns:a16="http://schemas.microsoft.com/office/drawing/2014/main" id="{D006F438-EDCA-4194-A97E-3E3CA1CB2877}"/>
              </a:ext>
            </a:extLst>
          </p:cNvPr>
          <p:cNvSpPr txBox="1"/>
          <p:nvPr/>
        </p:nvSpPr>
        <p:spPr>
          <a:xfrm>
            <a:off x="10606376" y="1520706"/>
            <a:ext cx="1280824" cy="2862322"/>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In the Patient Survey, of the 11 individuals (1%) who would not be willing to discuss dosages with their physicians, 4 patients indicated they do not have confidence that a lower dose would be effective.</a:t>
            </a:r>
          </a:p>
        </p:txBody>
      </p:sp>
    </p:spTree>
    <p:extLst>
      <p:ext uri="{BB962C8B-B14F-4D97-AF65-F5344CB8AC3E}">
        <p14:creationId xmlns:p14="http://schemas.microsoft.com/office/powerpoint/2010/main" val="3034757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A42EC-C034-43BC-BBB0-5DDDE109A7FE}"/>
              </a:ext>
            </a:extLst>
          </p:cNvPr>
          <p:cNvSpPr>
            <a:spLocks noGrp="1"/>
          </p:cNvSpPr>
          <p:nvPr>
            <p:ph type="ctrTitle"/>
          </p:nvPr>
        </p:nvSpPr>
        <p:spPr>
          <a:xfrm>
            <a:off x="1524000" y="1551008"/>
            <a:ext cx="9144000" cy="602914"/>
          </a:xfrm>
        </p:spPr>
        <p:txBody>
          <a:bodyPr>
            <a:normAutofit fontScale="90000"/>
          </a:bodyPr>
          <a:lstStyle/>
          <a:p>
            <a:br>
              <a:rPr lang="en-US" sz="3600" b="1" dirty="0">
                <a:latin typeface="Times New Roman" panose="02020603050405020304" pitchFamily="18" charset="0"/>
                <a:cs typeface="Times New Roman" panose="02020603050405020304" pitchFamily="18" charset="0"/>
              </a:rPr>
            </a:br>
            <a:endParaRPr lang="en-US" sz="3600" b="1"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96E3452-C869-42EA-B4EF-65A87B8B10CD}"/>
              </a:ext>
            </a:extLst>
          </p:cNvPr>
          <p:cNvSpPr>
            <a:spLocks noGrp="1"/>
          </p:cNvSpPr>
          <p:nvPr>
            <p:ph type="sldNum" sz="quarter" idx="12"/>
          </p:nvPr>
        </p:nvSpPr>
        <p:spPr>
          <a:xfrm>
            <a:off x="10514011" y="6416040"/>
            <a:ext cx="514669" cy="274320"/>
          </a:xfrm>
        </p:spPr>
        <p:txBody>
          <a:bodyPr/>
          <a:lstStyle/>
          <a:p>
            <a:fld id="{C5ED7093-AD51-40F4-A5B8-4DC12AABD634}" type="slidenum">
              <a:rPr lang="en-US" smtClean="0"/>
              <a:t>3</a:t>
            </a:fld>
            <a:endParaRPr lang="en-US" dirty="0"/>
          </a:p>
        </p:txBody>
      </p:sp>
      <p:sp>
        <p:nvSpPr>
          <p:cNvPr id="7" name="TextBox 6">
            <a:extLst>
              <a:ext uri="{FF2B5EF4-FFF2-40B4-BE49-F238E27FC236}">
                <a16:creationId xmlns:a16="http://schemas.microsoft.com/office/drawing/2014/main" id="{3FCD1A9E-14DD-43B0-9055-D6599D143BF1}"/>
              </a:ext>
            </a:extLst>
          </p:cNvPr>
          <p:cNvSpPr txBox="1"/>
          <p:nvPr/>
        </p:nvSpPr>
        <p:spPr>
          <a:xfrm>
            <a:off x="894080" y="6309361"/>
            <a:ext cx="10993120" cy="50799"/>
          </a:xfrm>
          <a:prstGeom prst="rect">
            <a:avLst/>
          </a:prstGeom>
          <a:solidFill>
            <a:srgbClr val="FF505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DB4F85D-F9D8-4F55-9D1A-CBF376DD6D64}"/>
              </a:ext>
            </a:extLst>
          </p:cNvPr>
          <p:cNvSpPr txBox="1"/>
          <p:nvPr/>
        </p:nvSpPr>
        <p:spPr>
          <a:xfrm>
            <a:off x="1569720" y="777240"/>
            <a:ext cx="10271760" cy="50799"/>
          </a:xfrm>
          <a:prstGeom prst="rect">
            <a:avLst/>
          </a:prstGeom>
          <a:solidFill>
            <a:srgbClr val="B2B2B2"/>
          </a:solidFill>
        </p:spPr>
        <p:txBody>
          <a:bodyPr wrap="square" rtlCol="0">
            <a:spAutoFit/>
          </a:bodyPr>
          <a:lstStyle/>
          <a:p>
            <a:endParaRPr lang="en-US" dirty="0"/>
          </a:p>
        </p:txBody>
      </p:sp>
      <p:pic>
        <p:nvPicPr>
          <p:cNvPr id="10" name="Picture 9" descr="A screenshot of a cell phone&#10;&#10;Description automatically generated">
            <a:extLst>
              <a:ext uri="{FF2B5EF4-FFF2-40B4-BE49-F238E27FC236}">
                <a16:creationId xmlns:a16="http://schemas.microsoft.com/office/drawing/2014/main" id="{886BCCF3-4921-4191-9498-6120078B9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 y="228600"/>
            <a:ext cx="1148080" cy="1148080"/>
          </a:xfrm>
          <a:prstGeom prst="rect">
            <a:avLst/>
          </a:prstGeom>
        </p:spPr>
      </p:pic>
      <p:sp>
        <p:nvSpPr>
          <p:cNvPr id="4" name="TextBox 3">
            <a:extLst>
              <a:ext uri="{FF2B5EF4-FFF2-40B4-BE49-F238E27FC236}">
                <a16:creationId xmlns:a16="http://schemas.microsoft.com/office/drawing/2014/main" id="{AC9AA45F-532E-4D43-A407-83018ABCC452}"/>
              </a:ext>
            </a:extLst>
          </p:cNvPr>
          <p:cNvSpPr txBox="1"/>
          <p:nvPr/>
        </p:nvSpPr>
        <p:spPr>
          <a:xfrm>
            <a:off x="3916680" y="291236"/>
            <a:ext cx="6854665"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SURVEY RESULTS - HIGHLIGHTS</a:t>
            </a:r>
          </a:p>
        </p:txBody>
      </p:sp>
      <p:sp>
        <p:nvSpPr>
          <p:cNvPr id="11" name="TextBox 10">
            <a:extLst>
              <a:ext uri="{FF2B5EF4-FFF2-40B4-BE49-F238E27FC236}">
                <a16:creationId xmlns:a16="http://schemas.microsoft.com/office/drawing/2014/main" id="{00EEEE1C-A7F3-4EF1-BE85-9E2A17B6D98B}"/>
              </a:ext>
            </a:extLst>
          </p:cNvPr>
          <p:cNvSpPr txBox="1"/>
          <p:nvPr/>
        </p:nvSpPr>
        <p:spPr>
          <a:xfrm>
            <a:off x="1402080" y="777240"/>
            <a:ext cx="10789920" cy="5786199"/>
          </a:xfrm>
          <a:prstGeom prst="rect">
            <a:avLst/>
          </a:prstGeom>
          <a:noFill/>
        </p:spPr>
        <p:txBody>
          <a:bodyPr wrap="square" rtlCol="0">
            <a:spAutoFit/>
          </a:bodyPr>
          <a:lstStyle/>
          <a:p>
            <a:pPr marL="457200" indent="-457200" algn="just">
              <a:buFont typeface="+mj-lt"/>
              <a:buAutoNum type="arabicPeriod"/>
            </a:pPr>
            <a:r>
              <a:rPr lang="en-US" sz="2000" dirty="0">
                <a:latin typeface="Calibri" panose="020F0502020204030204" pitchFamily="34" charset="0"/>
                <a:cs typeface="Calibri" panose="020F0502020204030204" pitchFamily="34" charset="0"/>
              </a:rPr>
              <a:t>82% of respondents had been in practice &gt; 5 years, and 85% specialized in breast cancer</a:t>
            </a:r>
          </a:p>
          <a:p>
            <a:pPr marL="457200" indent="-457200" algn="just">
              <a:buFont typeface="+mj-lt"/>
              <a:buAutoNum type="arabicPeriod"/>
            </a:pPr>
            <a:endParaRPr lang="en-US" sz="800" dirty="0">
              <a:latin typeface="Calibri" panose="020F0502020204030204" pitchFamily="34" charset="0"/>
              <a:cs typeface="Calibri" panose="020F0502020204030204" pitchFamily="34" charset="0"/>
            </a:endParaRPr>
          </a:p>
          <a:p>
            <a:pPr marL="457200" indent="-457200" algn="just">
              <a:buFont typeface="+mj-lt"/>
              <a:buAutoNum type="arabicPeriod"/>
            </a:pPr>
            <a:r>
              <a:rPr lang="en-US" sz="2000" dirty="0">
                <a:latin typeface="Calibri" panose="020F0502020204030204" pitchFamily="34" charset="0"/>
                <a:cs typeface="Calibri" panose="020F0502020204030204" pitchFamily="34" charset="0"/>
              </a:rPr>
              <a:t>87% had started patients on a lower initial treatment dose, the 3 most common reasons being:</a:t>
            </a:r>
          </a:p>
          <a:p>
            <a:pPr marL="1428750" lvl="2" indent="-514350" algn="just">
              <a:buFont typeface="+mj-lt"/>
              <a:buAutoNum type="alphaLcPeriod"/>
            </a:pPr>
            <a:r>
              <a:rPr lang="en-US" sz="2000" dirty="0">
                <a:latin typeface="Calibri" panose="020F0502020204030204" pitchFamily="34" charset="0"/>
                <a:cs typeface="Calibri" panose="020F0502020204030204" pitchFamily="34" charset="0"/>
              </a:rPr>
              <a:t>Patient’s inability to tolerate the standard dose (89%)</a:t>
            </a:r>
          </a:p>
          <a:p>
            <a:pPr marL="1428750" lvl="2" indent="-514350" algn="just">
              <a:buFont typeface="+mj-lt"/>
              <a:buAutoNum type="alphaLcPeriod"/>
            </a:pPr>
            <a:r>
              <a:rPr lang="en-US" sz="2000" dirty="0">
                <a:latin typeface="Calibri" panose="020F0502020204030204" pitchFamily="34" charset="0"/>
                <a:cs typeface="Calibri" panose="020F0502020204030204" pitchFamily="34" charset="0"/>
              </a:rPr>
              <a:t>Patients had hepatic/renal dysfunction (89%)</a:t>
            </a:r>
          </a:p>
          <a:p>
            <a:pPr marL="1428750" lvl="2" indent="-514350" algn="just">
              <a:buFont typeface="+mj-lt"/>
              <a:buAutoNum type="alphaLcPeriod"/>
            </a:pPr>
            <a:r>
              <a:rPr lang="en-US" sz="2000" dirty="0">
                <a:latin typeface="Calibri" panose="020F0502020204030204" pitchFamily="34" charset="0"/>
                <a:cs typeface="Calibri" panose="020F0502020204030204" pitchFamily="34" charset="0"/>
              </a:rPr>
              <a:t>Patients’ current or historical blood counts (64%)</a:t>
            </a:r>
          </a:p>
          <a:p>
            <a:pPr marL="1428750" lvl="2" indent="-514350" algn="just">
              <a:buFont typeface="+mj-lt"/>
              <a:buAutoNum type="alphaLcPeriod"/>
            </a:pPr>
            <a:endParaRPr lang="en-US" sz="800" dirty="0">
              <a:latin typeface="Calibri" panose="020F0502020204030204" pitchFamily="34" charset="0"/>
              <a:cs typeface="Calibri" panose="020F0502020204030204" pitchFamily="34" charset="0"/>
            </a:endParaRPr>
          </a:p>
          <a:p>
            <a:pPr marL="514350" indent="-514350" algn="just">
              <a:buFont typeface="+mj-lt"/>
              <a:buAutoNum type="arabicPeriod"/>
            </a:pPr>
            <a:r>
              <a:rPr lang="en-US" sz="2000" dirty="0">
                <a:latin typeface="Calibri" panose="020F0502020204030204" pitchFamily="34" charset="0"/>
                <a:cs typeface="Calibri" panose="020F0502020204030204" pitchFamily="34" charset="0"/>
              </a:rPr>
              <a:t>Top 3 drugs/drug classes with reduced starting doses:</a:t>
            </a:r>
          </a:p>
          <a:p>
            <a:pPr marL="1371600" lvl="2" indent="-457200" algn="just">
              <a:buFont typeface="+mj-lt"/>
              <a:buAutoNum type="alphaLcPeriod"/>
            </a:pPr>
            <a:r>
              <a:rPr lang="en-US" sz="2000" dirty="0">
                <a:latin typeface="Calibri" panose="020F0502020204030204" pitchFamily="34" charset="0"/>
                <a:cs typeface="Calibri" panose="020F0502020204030204" pitchFamily="34" charset="0"/>
              </a:rPr>
              <a:t>Capecitabine (91%)</a:t>
            </a:r>
          </a:p>
          <a:p>
            <a:pPr marL="1371600" lvl="2" indent="-457200" algn="just">
              <a:buFont typeface="+mj-lt"/>
              <a:buAutoNum type="alphaLcPeriod"/>
            </a:pPr>
            <a:r>
              <a:rPr lang="en-US" sz="2000" dirty="0">
                <a:latin typeface="Calibri" panose="020F0502020204030204" pitchFamily="34" charset="0"/>
                <a:cs typeface="Calibri" panose="020F0502020204030204" pitchFamily="34" charset="0"/>
              </a:rPr>
              <a:t>Taxanes (60%)</a:t>
            </a:r>
          </a:p>
          <a:p>
            <a:pPr marL="1371600" lvl="2" indent="-457200" algn="just">
              <a:buFont typeface="+mj-lt"/>
              <a:buAutoNum type="alphaLcPeriod"/>
            </a:pPr>
            <a:r>
              <a:rPr lang="en-US" sz="2000" dirty="0">
                <a:latin typeface="Calibri" panose="020F0502020204030204" pitchFamily="34" charset="0"/>
                <a:cs typeface="Calibri" panose="020F0502020204030204" pitchFamily="34" charset="0"/>
              </a:rPr>
              <a:t>Palbociclib (50%)</a:t>
            </a:r>
          </a:p>
          <a:p>
            <a:pPr marL="1371600" lvl="2" indent="-457200" algn="just">
              <a:buFont typeface="+mj-lt"/>
              <a:buAutoNum type="alphaLcPeriod"/>
            </a:pPr>
            <a:endParaRPr lang="en-US" sz="800" dirty="0">
              <a:latin typeface="Calibri" panose="020F0502020204030204" pitchFamily="34" charset="0"/>
              <a:cs typeface="Calibri" panose="020F0502020204030204" pitchFamily="34" charset="0"/>
            </a:endParaRPr>
          </a:p>
          <a:p>
            <a:pPr marL="457200" indent="-457200" algn="just">
              <a:buFont typeface="+mj-lt"/>
              <a:buAutoNum type="arabicPeriod"/>
            </a:pPr>
            <a:r>
              <a:rPr lang="en-US" sz="2000" u="sng" dirty="0">
                <a:latin typeface="Calibri" panose="020F0502020204030204" pitchFamily="34" charset="0"/>
                <a:cs typeface="Calibri" panose="020F0502020204030204" pitchFamily="34" charset="0"/>
              </a:rPr>
              <a:t>59% of oncologists indicated that patients felt better on the lower starting dose and that efficacy was similar to the standard dose</a:t>
            </a:r>
          </a:p>
          <a:p>
            <a:pPr marL="457200" indent="-457200" algn="just">
              <a:buFont typeface="+mj-lt"/>
              <a:buAutoNum type="arabicPeriod"/>
            </a:pPr>
            <a:endParaRPr lang="en-US" sz="800" b="1" u="sng" dirty="0">
              <a:latin typeface="Calibri" panose="020F0502020204030204" pitchFamily="34" charset="0"/>
              <a:cs typeface="Calibri" panose="020F0502020204030204" pitchFamily="34" charset="0"/>
            </a:endParaRPr>
          </a:p>
          <a:p>
            <a:pPr marL="342900" indent="-342900" algn="just">
              <a:buFont typeface="+mj-lt"/>
              <a:buAutoNum type="arabicPeriod"/>
            </a:pPr>
            <a:r>
              <a:rPr lang="en-US" sz="2000" dirty="0">
                <a:latin typeface="Calibri" panose="020F0502020204030204" pitchFamily="34" charset="0"/>
                <a:cs typeface="Calibri" panose="020F0502020204030204" pitchFamily="34" charset="0"/>
              </a:rPr>
              <a:t>  Perception about whether the standard dose is always more effective than a lower dose:</a:t>
            </a:r>
          </a:p>
          <a:p>
            <a:pPr marL="914400" lvl="1" indent="-457200" algn="just">
              <a:buFont typeface="+mj-lt"/>
              <a:buAutoNum type="alphaLcPeriod"/>
            </a:pPr>
            <a:r>
              <a:rPr lang="en-US" sz="2000" u="sng" dirty="0">
                <a:latin typeface="Calibri" panose="020F0502020204030204" pitchFamily="34" charset="0"/>
                <a:cs typeface="Calibri" panose="020F0502020204030204" pitchFamily="34" charset="0"/>
              </a:rPr>
              <a:t>85% said No</a:t>
            </a:r>
            <a:r>
              <a:rPr lang="en-US" sz="2000" dirty="0">
                <a:latin typeface="Calibri" panose="020F0502020204030204" pitchFamily="34" charset="0"/>
                <a:cs typeface="Calibri" panose="020F0502020204030204" pitchFamily="34" charset="0"/>
              </a:rPr>
              <a:t> (64% based this belief upon personal observation)</a:t>
            </a:r>
          </a:p>
          <a:p>
            <a:pPr marL="914400" lvl="1" indent="-457200" algn="just">
              <a:buFont typeface="+mj-lt"/>
              <a:buAutoNum type="alphaLcPeriod"/>
            </a:pPr>
            <a:r>
              <a:rPr lang="en-US" sz="2000" dirty="0">
                <a:latin typeface="Calibri" panose="020F0502020204030204" pitchFamily="34" charset="0"/>
                <a:cs typeface="Calibri" panose="020F0502020204030204" pitchFamily="34" charset="0"/>
              </a:rPr>
              <a:t>5% said Yes (83% of whom indicated that there was insufficient data regarding lower dose efficacy)</a:t>
            </a:r>
          </a:p>
          <a:p>
            <a:pPr marL="914400" lvl="1" indent="-457200" algn="just">
              <a:buFont typeface="+mj-lt"/>
              <a:buAutoNum type="alphaLcPeriod"/>
            </a:pPr>
            <a:r>
              <a:rPr lang="en-US" sz="2000" dirty="0">
                <a:latin typeface="Calibri" panose="020F0502020204030204" pitchFamily="34" charset="0"/>
                <a:cs typeface="Calibri" panose="020F0502020204030204" pitchFamily="34" charset="0"/>
              </a:rPr>
              <a:t>10% were uncertain</a:t>
            </a:r>
          </a:p>
          <a:p>
            <a:pPr marL="800100" lvl="1" indent="-342900" algn="just">
              <a:buFont typeface="+mj-lt"/>
              <a:buAutoNum type="alphaLcPeriod"/>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1889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6E3452-C869-42EA-B4EF-65A87B8B10CD}"/>
              </a:ext>
            </a:extLst>
          </p:cNvPr>
          <p:cNvSpPr>
            <a:spLocks noGrp="1"/>
          </p:cNvSpPr>
          <p:nvPr>
            <p:ph type="sldNum" sz="quarter" idx="12"/>
          </p:nvPr>
        </p:nvSpPr>
        <p:spPr>
          <a:xfrm>
            <a:off x="10514011" y="6360160"/>
            <a:ext cx="448629" cy="314960"/>
          </a:xfrm>
        </p:spPr>
        <p:txBody>
          <a:bodyPr/>
          <a:lstStyle/>
          <a:p>
            <a:fld id="{C5ED7093-AD51-40F4-A5B8-4DC12AABD634}" type="slidenum">
              <a:rPr lang="en-US" smtClean="0"/>
              <a:t>30</a:t>
            </a:fld>
            <a:endParaRPr lang="en-US" dirty="0"/>
          </a:p>
        </p:txBody>
      </p:sp>
      <p:sp>
        <p:nvSpPr>
          <p:cNvPr id="7" name="TextBox 6">
            <a:extLst>
              <a:ext uri="{FF2B5EF4-FFF2-40B4-BE49-F238E27FC236}">
                <a16:creationId xmlns:a16="http://schemas.microsoft.com/office/drawing/2014/main" id="{3FCD1A9E-14DD-43B0-9055-D6599D143BF1}"/>
              </a:ext>
            </a:extLst>
          </p:cNvPr>
          <p:cNvSpPr txBox="1"/>
          <p:nvPr/>
        </p:nvSpPr>
        <p:spPr>
          <a:xfrm>
            <a:off x="894080" y="6309361"/>
            <a:ext cx="10993120" cy="50799"/>
          </a:xfrm>
          <a:prstGeom prst="rect">
            <a:avLst/>
          </a:prstGeom>
          <a:solidFill>
            <a:srgbClr val="FF505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DB4F85D-F9D8-4F55-9D1A-CBF376DD6D64}"/>
              </a:ext>
            </a:extLst>
          </p:cNvPr>
          <p:cNvSpPr txBox="1"/>
          <p:nvPr/>
        </p:nvSpPr>
        <p:spPr>
          <a:xfrm>
            <a:off x="1656080" y="1066800"/>
            <a:ext cx="10271760" cy="50799"/>
          </a:xfrm>
          <a:prstGeom prst="rect">
            <a:avLst/>
          </a:prstGeom>
          <a:solidFill>
            <a:srgbClr val="B2B2B2"/>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21C32624-B7F3-4DA0-87BC-BFF80F07DC8C}"/>
              </a:ext>
            </a:extLst>
          </p:cNvPr>
          <p:cNvSpPr txBox="1"/>
          <p:nvPr/>
        </p:nvSpPr>
        <p:spPr>
          <a:xfrm>
            <a:off x="3190240" y="348903"/>
            <a:ext cx="74828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SURVEY RESULTS – GRAPHS AND CHARTS (Cont’d.) </a:t>
            </a:r>
          </a:p>
        </p:txBody>
      </p:sp>
      <p:pic>
        <p:nvPicPr>
          <p:cNvPr id="10" name="Picture 9" descr="A screenshot of a cell phone&#10;&#10;Description automatically generated">
            <a:extLst>
              <a:ext uri="{FF2B5EF4-FFF2-40B4-BE49-F238E27FC236}">
                <a16:creationId xmlns:a16="http://schemas.microsoft.com/office/drawing/2014/main" id="{9A97CF05-76ED-4E16-BD27-4B556D64A2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 y="228600"/>
            <a:ext cx="1148080" cy="1148080"/>
          </a:xfrm>
          <a:prstGeom prst="rect">
            <a:avLst/>
          </a:prstGeom>
        </p:spPr>
      </p:pic>
      <p:pic>
        <p:nvPicPr>
          <p:cNvPr id="2" name="Picture 1">
            <a:extLst>
              <a:ext uri="{FF2B5EF4-FFF2-40B4-BE49-F238E27FC236}">
                <a16:creationId xmlns:a16="http://schemas.microsoft.com/office/drawing/2014/main" id="{320088F4-0698-42D5-8214-73A622C4F39A}"/>
              </a:ext>
            </a:extLst>
          </p:cNvPr>
          <p:cNvPicPr>
            <a:picLocks noChangeAspect="1"/>
          </p:cNvPicPr>
          <p:nvPr/>
        </p:nvPicPr>
        <p:blipFill>
          <a:blip r:embed="rId3"/>
          <a:stretch>
            <a:fillRect/>
          </a:stretch>
        </p:blipFill>
        <p:spPr>
          <a:xfrm>
            <a:off x="2358839" y="1244510"/>
            <a:ext cx="8639565" cy="4937940"/>
          </a:xfrm>
          <a:prstGeom prst="rect">
            <a:avLst/>
          </a:prstGeom>
        </p:spPr>
      </p:pic>
    </p:spTree>
    <p:extLst>
      <p:ext uri="{BB962C8B-B14F-4D97-AF65-F5344CB8AC3E}">
        <p14:creationId xmlns:p14="http://schemas.microsoft.com/office/powerpoint/2010/main" val="2141961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6E3452-C869-42EA-B4EF-65A87B8B10CD}"/>
              </a:ext>
            </a:extLst>
          </p:cNvPr>
          <p:cNvSpPr>
            <a:spLocks noGrp="1"/>
          </p:cNvSpPr>
          <p:nvPr>
            <p:ph type="sldNum" sz="quarter" idx="12"/>
          </p:nvPr>
        </p:nvSpPr>
        <p:spPr>
          <a:xfrm>
            <a:off x="10514011" y="6360160"/>
            <a:ext cx="448629" cy="314960"/>
          </a:xfrm>
        </p:spPr>
        <p:txBody>
          <a:bodyPr/>
          <a:lstStyle/>
          <a:p>
            <a:fld id="{C5ED7093-AD51-40F4-A5B8-4DC12AABD634}" type="slidenum">
              <a:rPr lang="en-US" smtClean="0"/>
              <a:t>31</a:t>
            </a:fld>
            <a:endParaRPr lang="en-US" dirty="0"/>
          </a:p>
        </p:txBody>
      </p:sp>
      <p:sp>
        <p:nvSpPr>
          <p:cNvPr id="7" name="TextBox 6">
            <a:extLst>
              <a:ext uri="{FF2B5EF4-FFF2-40B4-BE49-F238E27FC236}">
                <a16:creationId xmlns:a16="http://schemas.microsoft.com/office/drawing/2014/main" id="{3FCD1A9E-14DD-43B0-9055-D6599D143BF1}"/>
              </a:ext>
            </a:extLst>
          </p:cNvPr>
          <p:cNvSpPr txBox="1"/>
          <p:nvPr/>
        </p:nvSpPr>
        <p:spPr>
          <a:xfrm>
            <a:off x="894080" y="6309361"/>
            <a:ext cx="10993120" cy="50799"/>
          </a:xfrm>
          <a:prstGeom prst="rect">
            <a:avLst/>
          </a:prstGeom>
          <a:solidFill>
            <a:srgbClr val="FF505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DB4F85D-F9D8-4F55-9D1A-CBF376DD6D64}"/>
              </a:ext>
            </a:extLst>
          </p:cNvPr>
          <p:cNvSpPr txBox="1"/>
          <p:nvPr/>
        </p:nvSpPr>
        <p:spPr>
          <a:xfrm>
            <a:off x="1656080" y="1066800"/>
            <a:ext cx="10271760" cy="50799"/>
          </a:xfrm>
          <a:prstGeom prst="rect">
            <a:avLst/>
          </a:prstGeom>
          <a:solidFill>
            <a:srgbClr val="B2B2B2"/>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7CD0602E-7C04-4D2E-A3E2-5817E3D883AD}"/>
              </a:ext>
            </a:extLst>
          </p:cNvPr>
          <p:cNvSpPr txBox="1"/>
          <p:nvPr/>
        </p:nvSpPr>
        <p:spPr>
          <a:xfrm>
            <a:off x="2174240" y="360680"/>
            <a:ext cx="9306560" cy="646331"/>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 EXCERPTS OF ONCOLOGISTS’ COMMENTS</a:t>
            </a:r>
          </a:p>
        </p:txBody>
      </p:sp>
      <p:sp>
        <p:nvSpPr>
          <p:cNvPr id="9" name="TextBox 8">
            <a:extLst>
              <a:ext uri="{FF2B5EF4-FFF2-40B4-BE49-F238E27FC236}">
                <a16:creationId xmlns:a16="http://schemas.microsoft.com/office/drawing/2014/main" id="{B8BCC9F0-758E-46E0-86BF-8AE89819E50A}"/>
              </a:ext>
            </a:extLst>
          </p:cNvPr>
          <p:cNvSpPr txBox="1"/>
          <p:nvPr/>
        </p:nvSpPr>
        <p:spPr>
          <a:xfrm>
            <a:off x="825500" y="1198083"/>
            <a:ext cx="10944860" cy="4593117"/>
          </a:xfrm>
          <a:prstGeom prst="rect">
            <a:avLst/>
          </a:prstGeom>
          <a:noFill/>
        </p:spPr>
        <p:txBody>
          <a:bodyPr wrap="square">
            <a:spAutoFit/>
          </a:bodyPr>
          <a:lstStyle/>
          <a:p>
            <a:pPr marL="0" marR="0" algn="ctr">
              <a:lnSpc>
                <a:spcPct val="107000"/>
              </a:lnSpc>
              <a:spcBef>
                <a:spcPts val="0"/>
              </a:spcBef>
              <a:spcAft>
                <a:spcPts val="800"/>
              </a:spcAft>
            </a:pPr>
            <a:r>
              <a:rPr lang="en-US" sz="24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Individualization </a:t>
            </a:r>
          </a:p>
          <a:p>
            <a:pPr marL="342900" marR="0" lvl="0" indent="-342900" algn="just">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Dose adjustments require an individualized discussion. While some patients would prefer to be on the minimum effective dose, others are reluctant to pursue with dose reductions, particularly if they feel that they are deriving benefit from treatment. So, like other decisions, this requires good communication and an effort to understand patients' preferences and expectations, so that an informed decision can be made.</a:t>
            </a:r>
          </a:p>
          <a:p>
            <a:pPr marL="342900" marR="0" lvl="0" indent="-342900" algn="just">
              <a:lnSpc>
                <a:spcPct val="107000"/>
              </a:lnSpc>
              <a:spcBef>
                <a:spcPts val="0"/>
              </a:spcBef>
              <a:spcAft>
                <a:spcPts val="0"/>
              </a:spcAft>
              <a:buFont typeface="Symbol" panose="05050102010706020507" pitchFamily="18" charset="2"/>
              <a:buChar char=""/>
            </a:pPr>
            <a:endParaRPr lang="en-US" sz="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Every patient and situation is individual.  </a:t>
            </a:r>
          </a:p>
          <a:p>
            <a:pPr marL="342900" marR="0" lvl="0" indent="-342900" algn="just">
              <a:lnSpc>
                <a:spcPct val="107000"/>
              </a:lnSpc>
              <a:spcBef>
                <a:spcPts val="0"/>
              </a:spcBef>
              <a:spcAft>
                <a:spcPts val="0"/>
              </a:spcAft>
              <a:buFont typeface="Symbol" panose="05050102010706020507" pitchFamily="18" charset="2"/>
              <a:buChar char=""/>
            </a:pPr>
            <a:endParaRPr lang="en-US" sz="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Need to be able to have a comprehensive evaluation of patient and drug characteristics.</a:t>
            </a:r>
          </a:p>
          <a:p>
            <a:pPr marL="342900" marR="0" lvl="0" indent="-342900" algn="just">
              <a:lnSpc>
                <a:spcPct val="107000"/>
              </a:lnSpc>
              <a:spcBef>
                <a:spcPts val="0"/>
              </a:spcBef>
              <a:spcAft>
                <a:spcPts val="0"/>
              </a:spcAft>
              <a:buFont typeface="Symbol" panose="05050102010706020507" pitchFamily="18" charset="2"/>
              <a:buChar char=""/>
            </a:pPr>
            <a:endParaRPr lang="en-US" sz="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07000"/>
              </a:lnSpc>
              <a:spcBef>
                <a:spcPts val="0"/>
              </a:spcBef>
              <a:spcAft>
                <a:spcPts val="80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I use lower doses all the time, and vary dose by tolerance, as well as all of the factors we have included above.  It is critical to be able to vary dose based on the individual, as well as the biology of their cancer.  it is quite likely that lower doses are less effective in some cases, but this can be sorted out as treatment is ongoing.</a:t>
            </a:r>
          </a:p>
        </p:txBody>
      </p:sp>
      <p:pic>
        <p:nvPicPr>
          <p:cNvPr id="10" name="Picture 9" descr="A screenshot of a cell phone&#10;&#10;Description automatically generated">
            <a:extLst>
              <a:ext uri="{FF2B5EF4-FFF2-40B4-BE49-F238E27FC236}">
                <a16:creationId xmlns:a16="http://schemas.microsoft.com/office/drawing/2014/main" id="{E9791281-BA78-469B-84A8-04DC44C68B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 y="228600"/>
            <a:ext cx="1148080" cy="1148080"/>
          </a:xfrm>
          <a:prstGeom prst="rect">
            <a:avLst/>
          </a:prstGeom>
        </p:spPr>
      </p:pic>
    </p:spTree>
    <p:extLst>
      <p:ext uri="{BB962C8B-B14F-4D97-AF65-F5344CB8AC3E}">
        <p14:creationId xmlns:p14="http://schemas.microsoft.com/office/powerpoint/2010/main" val="460918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6E3452-C869-42EA-B4EF-65A87B8B10CD}"/>
              </a:ext>
            </a:extLst>
          </p:cNvPr>
          <p:cNvSpPr>
            <a:spLocks noGrp="1"/>
          </p:cNvSpPr>
          <p:nvPr>
            <p:ph type="sldNum" sz="quarter" idx="12"/>
          </p:nvPr>
        </p:nvSpPr>
        <p:spPr>
          <a:xfrm>
            <a:off x="10514011" y="6360160"/>
            <a:ext cx="448629" cy="314960"/>
          </a:xfrm>
        </p:spPr>
        <p:txBody>
          <a:bodyPr/>
          <a:lstStyle/>
          <a:p>
            <a:fld id="{C5ED7093-AD51-40F4-A5B8-4DC12AABD634}" type="slidenum">
              <a:rPr lang="en-US" smtClean="0"/>
              <a:t>32</a:t>
            </a:fld>
            <a:endParaRPr lang="en-US" dirty="0"/>
          </a:p>
        </p:txBody>
      </p:sp>
      <p:sp>
        <p:nvSpPr>
          <p:cNvPr id="7" name="TextBox 6">
            <a:extLst>
              <a:ext uri="{FF2B5EF4-FFF2-40B4-BE49-F238E27FC236}">
                <a16:creationId xmlns:a16="http://schemas.microsoft.com/office/drawing/2014/main" id="{3FCD1A9E-14DD-43B0-9055-D6599D143BF1}"/>
              </a:ext>
            </a:extLst>
          </p:cNvPr>
          <p:cNvSpPr txBox="1"/>
          <p:nvPr/>
        </p:nvSpPr>
        <p:spPr>
          <a:xfrm>
            <a:off x="894080" y="6309361"/>
            <a:ext cx="10993120" cy="50799"/>
          </a:xfrm>
          <a:prstGeom prst="rect">
            <a:avLst/>
          </a:prstGeom>
          <a:solidFill>
            <a:srgbClr val="FF505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DB4F85D-F9D8-4F55-9D1A-CBF376DD6D64}"/>
              </a:ext>
            </a:extLst>
          </p:cNvPr>
          <p:cNvSpPr txBox="1"/>
          <p:nvPr/>
        </p:nvSpPr>
        <p:spPr>
          <a:xfrm>
            <a:off x="1656080" y="1066800"/>
            <a:ext cx="10271760" cy="50799"/>
          </a:xfrm>
          <a:prstGeom prst="rect">
            <a:avLst/>
          </a:prstGeom>
          <a:solidFill>
            <a:srgbClr val="B2B2B2"/>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7CD0602E-7C04-4D2E-A3E2-5817E3D883AD}"/>
              </a:ext>
            </a:extLst>
          </p:cNvPr>
          <p:cNvSpPr txBox="1"/>
          <p:nvPr/>
        </p:nvSpPr>
        <p:spPr>
          <a:xfrm>
            <a:off x="2875280" y="305583"/>
            <a:ext cx="8153400" cy="646331"/>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ONCOLOGISTS’ COMMENTS (Cont’d.)</a:t>
            </a:r>
          </a:p>
        </p:txBody>
      </p:sp>
      <p:sp>
        <p:nvSpPr>
          <p:cNvPr id="9" name="TextBox 8">
            <a:extLst>
              <a:ext uri="{FF2B5EF4-FFF2-40B4-BE49-F238E27FC236}">
                <a16:creationId xmlns:a16="http://schemas.microsoft.com/office/drawing/2014/main" id="{07FD7839-34D2-4F36-ACF7-630C24B8B16C}"/>
              </a:ext>
            </a:extLst>
          </p:cNvPr>
          <p:cNvSpPr txBox="1"/>
          <p:nvPr/>
        </p:nvSpPr>
        <p:spPr>
          <a:xfrm>
            <a:off x="1005840" y="1168398"/>
            <a:ext cx="10469880" cy="4770537"/>
          </a:xfrm>
          <a:prstGeom prst="rect">
            <a:avLst/>
          </a:prstGeom>
          <a:noFill/>
        </p:spPr>
        <p:txBody>
          <a:bodyPr wrap="square">
            <a:spAutoFit/>
          </a:bodyPr>
          <a:lstStyle/>
          <a:p>
            <a:pPr algn="ctr"/>
            <a:r>
              <a:rPr lang="en-US" sz="2400" b="1" dirty="0">
                <a:solidFill>
                  <a:srgbClr val="FFFF00"/>
                </a:solidFill>
                <a:latin typeface="Calibri" panose="020F0502020204030204" pitchFamily="34" charset="0"/>
                <a:cs typeface="Calibri" panose="020F0502020204030204" pitchFamily="34" charset="0"/>
              </a:rPr>
              <a:t>QOL/Palliative Care</a:t>
            </a:r>
          </a:p>
          <a:p>
            <a:pPr algn="just"/>
            <a:endParaRPr lang="en-US" sz="1600" b="1" dirty="0">
              <a:solidFill>
                <a:srgbClr val="FFFF00"/>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2400" dirty="0">
                <a:latin typeface="Calibri" panose="020F0502020204030204" pitchFamily="34" charset="0"/>
                <a:cs typeface="Calibri" panose="020F0502020204030204" pitchFamily="34" charset="0"/>
              </a:rPr>
              <a:t>I think the Maximum Tolerated Dose (MTD) is for safety purposes, and if curability is the goal, I think minimum effective dose is much better target for palliative treatment and in targeted therapy specifically.</a:t>
            </a:r>
          </a:p>
          <a:p>
            <a:pPr marL="285750" indent="-285750" algn="just">
              <a:buFont typeface="Arial" panose="020B0604020202020204" pitchFamily="34" charset="0"/>
              <a:buChar char="•"/>
            </a:pPr>
            <a:endParaRPr lang="en-US" sz="8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2400" dirty="0">
                <a:latin typeface="Calibri" panose="020F0502020204030204" pitchFamily="34" charset="0"/>
                <a:cs typeface="Calibri" panose="020F0502020204030204" pitchFamily="34" charset="0"/>
              </a:rPr>
              <a:t>In some cases, it may be prudent to go a step further and move to best supportive care rather than reduce dose, particularly for late line therapy or indolent disease.</a:t>
            </a:r>
          </a:p>
          <a:p>
            <a:pPr marL="285750" indent="-285750" algn="just">
              <a:buFont typeface="Arial" panose="020B0604020202020204" pitchFamily="34" charset="0"/>
              <a:buChar char="•"/>
            </a:pPr>
            <a:endParaRPr lang="en-US" sz="8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2400" dirty="0">
                <a:latin typeface="Calibri" panose="020F0502020204030204" pitchFamily="34" charset="0"/>
                <a:cs typeface="Calibri" panose="020F0502020204030204" pitchFamily="34" charset="0"/>
              </a:rPr>
              <a:t>Involve palliative care</a:t>
            </a:r>
          </a:p>
          <a:p>
            <a:pPr marL="285750" indent="-285750" algn="just">
              <a:buFont typeface="Arial" panose="020B0604020202020204" pitchFamily="34" charset="0"/>
              <a:buChar char="•"/>
            </a:pPr>
            <a:endParaRPr lang="en-US" sz="8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2400" dirty="0">
                <a:latin typeface="Calibri" panose="020F0502020204030204" pitchFamily="34" charset="0"/>
                <a:cs typeface="Calibri" panose="020F0502020204030204" pitchFamily="34" charset="0"/>
              </a:rPr>
              <a:t>Important to consider dose-reductions and alleviation of side effects to maintain optimal quality of life for patients living with MBC - as this is lifelong for them - while still maintaining efficacy.</a:t>
            </a:r>
          </a:p>
        </p:txBody>
      </p:sp>
      <p:pic>
        <p:nvPicPr>
          <p:cNvPr id="10" name="Picture 9" descr="A screenshot of a cell phone&#10;&#10;Description automatically generated">
            <a:extLst>
              <a:ext uri="{FF2B5EF4-FFF2-40B4-BE49-F238E27FC236}">
                <a16:creationId xmlns:a16="http://schemas.microsoft.com/office/drawing/2014/main" id="{923FF45B-2A35-4A2B-A806-087069DD1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 y="228600"/>
            <a:ext cx="1148080" cy="1148080"/>
          </a:xfrm>
          <a:prstGeom prst="rect">
            <a:avLst/>
          </a:prstGeom>
        </p:spPr>
      </p:pic>
    </p:spTree>
    <p:extLst>
      <p:ext uri="{BB962C8B-B14F-4D97-AF65-F5344CB8AC3E}">
        <p14:creationId xmlns:p14="http://schemas.microsoft.com/office/powerpoint/2010/main" val="2496746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6E3452-C869-42EA-B4EF-65A87B8B10CD}"/>
              </a:ext>
            </a:extLst>
          </p:cNvPr>
          <p:cNvSpPr>
            <a:spLocks noGrp="1"/>
          </p:cNvSpPr>
          <p:nvPr>
            <p:ph type="sldNum" sz="quarter" idx="12"/>
          </p:nvPr>
        </p:nvSpPr>
        <p:spPr>
          <a:xfrm>
            <a:off x="10514011" y="6360160"/>
            <a:ext cx="448629" cy="314960"/>
          </a:xfrm>
        </p:spPr>
        <p:txBody>
          <a:bodyPr/>
          <a:lstStyle/>
          <a:p>
            <a:fld id="{C5ED7093-AD51-40F4-A5B8-4DC12AABD634}" type="slidenum">
              <a:rPr lang="en-US" smtClean="0"/>
              <a:t>33</a:t>
            </a:fld>
            <a:endParaRPr lang="en-US" dirty="0"/>
          </a:p>
        </p:txBody>
      </p:sp>
      <p:sp>
        <p:nvSpPr>
          <p:cNvPr id="7" name="TextBox 6">
            <a:extLst>
              <a:ext uri="{FF2B5EF4-FFF2-40B4-BE49-F238E27FC236}">
                <a16:creationId xmlns:a16="http://schemas.microsoft.com/office/drawing/2014/main" id="{3FCD1A9E-14DD-43B0-9055-D6599D143BF1}"/>
              </a:ext>
            </a:extLst>
          </p:cNvPr>
          <p:cNvSpPr txBox="1"/>
          <p:nvPr/>
        </p:nvSpPr>
        <p:spPr>
          <a:xfrm>
            <a:off x="894080" y="6309361"/>
            <a:ext cx="10993120" cy="50799"/>
          </a:xfrm>
          <a:prstGeom prst="rect">
            <a:avLst/>
          </a:prstGeom>
          <a:solidFill>
            <a:srgbClr val="FF505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DB4F85D-F9D8-4F55-9D1A-CBF376DD6D64}"/>
              </a:ext>
            </a:extLst>
          </p:cNvPr>
          <p:cNvSpPr txBox="1"/>
          <p:nvPr/>
        </p:nvSpPr>
        <p:spPr>
          <a:xfrm>
            <a:off x="1656080" y="1066800"/>
            <a:ext cx="10271760" cy="50799"/>
          </a:xfrm>
          <a:prstGeom prst="rect">
            <a:avLst/>
          </a:prstGeom>
          <a:solidFill>
            <a:srgbClr val="B2B2B2"/>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7CD0602E-7C04-4D2E-A3E2-5817E3D883AD}"/>
              </a:ext>
            </a:extLst>
          </p:cNvPr>
          <p:cNvSpPr txBox="1"/>
          <p:nvPr/>
        </p:nvSpPr>
        <p:spPr>
          <a:xfrm>
            <a:off x="4277360" y="360680"/>
            <a:ext cx="5852160" cy="646331"/>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COMMENTS (Cont’d.)</a:t>
            </a:r>
          </a:p>
        </p:txBody>
      </p:sp>
      <p:sp>
        <p:nvSpPr>
          <p:cNvPr id="9" name="TextBox 8">
            <a:extLst>
              <a:ext uri="{FF2B5EF4-FFF2-40B4-BE49-F238E27FC236}">
                <a16:creationId xmlns:a16="http://schemas.microsoft.com/office/drawing/2014/main" id="{303B6612-80C6-43CD-80B1-C240BB7B4D8D}"/>
              </a:ext>
            </a:extLst>
          </p:cNvPr>
          <p:cNvSpPr txBox="1"/>
          <p:nvPr/>
        </p:nvSpPr>
        <p:spPr>
          <a:xfrm>
            <a:off x="1076960" y="1109902"/>
            <a:ext cx="10271760" cy="4955203"/>
          </a:xfrm>
          <a:prstGeom prst="rect">
            <a:avLst/>
          </a:prstGeom>
          <a:noFill/>
        </p:spPr>
        <p:txBody>
          <a:bodyPr wrap="square">
            <a:spAutoFit/>
          </a:bodyPr>
          <a:lstStyle/>
          <a:p>
            <a:pPr algn="ctr"/>
            <a:r>
              <a:rPr lang="en-US" sz="2800" b="1" dirty="0">
                <a:solidFill>
                  <a:srgbClr val="FFFF00"/>
                </a:solidFill>
                <a:latin typeface="Calibri" panose="020F0502020204030204" pitchFamily="34" charset="0"/>
                <a:cs typeface="Calibri" panose="020F0502020204030204" pitchFamily="34" charset="0"/>
              </a:rPr>
              <a:t>Concerns</a:t>
            </a:r>
          </a:p>
          <a:p>
            <a:pPr algn="ctr"/>
            <a:endParaRPr lang="en-US" sz="2800" b="1" dirty="0">
              <a:solidFill>
                <a:srgbClr val="FFFF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800" dirty="0">
                <a:latin typeface="Calibri" panose="020F0502020204030204" pitchFamily="34" charset="0"/>
                <a:cs typeface="Calibri" panose="020F0502020204030204" pitchFamily="34" charset="0"/>
              </a:rPr>
              <a:t>Patients should be informed of the uncertainties of benefit/harms ratios by lowering dose.</a:t>
            </a:r>
          </a:p>
          <a:p>
            <a:pPr marL="342900" indent="-342900">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800" dirty="0">
              <a:latin typeface="Calibri" panose="020F0502020204030204" pitchFamily="34" charset="0"/>
              <a:cs typeface="Calibri" panose="020F0502020204030204" pitchFamily="34" charset="0"/>
            </a:endParaRPr>
          </a:p>
          <a:p>
            <a:pPr algn="ctr"/>
            <a:r>
              <a:rPr lang="en-US" sz="2800" b="1" dirty="0">
                <a:solidFill>
                  <a:srgbClr val="FFFF00"/>
                </a:solidFill>
                <a:latin typeface="Calibri" panose="020F0502020204030204" pitchFamily="34" charset="0"/>
                <a:cs typeface="Calibri" panose="020F0502020204030204" pitchFamily="34" charset="0"/>
              </a:rPr>
              <a:t>And Lastly but Importantly…</a:t>
            </a:r>
          </a:p>
          <a:p>
            <a:pPr algn="ctr"/>
            <a:endParaRPr lang="en-US" sz="2800" b="1" dirty="0">
              <a:solidFill>
                <a:srgbClr val="FFFF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800" dirty="0">
                <a:latin typeface="Calibri" panose="020F0502020204030204" pitchFamily="34" charset="0"/>
                <a:cs typeface="Calibri" panose="020F0502020204030204" pitchFamily="34" charset="0"/>
              </a:rPr>
              <a:t>“Great idea to think about”</a:t>
            </a:r>
          </a:p>
          <a:p>
            <a:pPr marL="342900" indent="-342900">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800" dirty="0">
                <a:latin typeface="Calibri" panose="020F0502020204030204" pitchFamily="34" charset="0"/>
                <a:cs typeface="Calibri" panose="020F0502020204030204" pitchFamily="34" charset="0"/>
              </a:rPr>
              <a:t>Should be an important consideration to all oncologist treating MBC patients for all above listed considerations</a:t>
            </a:r>
          </a:p>
        </p:txBody>
      </p:sp>
      <p:pic>
        <p:nvPicPr>
          <p:cNvPr id="10" name="Picture 9" descr="A screenshot of a cell phone&#10;&#10;Description automatically generated">
            <a:extLst>
              <a:ext uri="{FF2B5EF4-FFF2-40B4-BE49-F238E27FC236}">
                <a16:creationId xmlns:a16="http://schemas.microsoft.com/office/drawing/2014/main" id="{64E6F03C-187E-4068-BD93-F1C4AE480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 y="228600"/>
            <a:ext cx="1148080" cy="1148080"/>
          </a:xfrm>
          <a:prstGeom prst="rect">
            <a:avLst/>
          </a:prstGeom>
        </p:spPr>
      </p:pic>
    </p:spTree>
    <p:extLst>
      <p:ext uri="{BB962C8B-B14F-4D97-AF65-F5344CB8AC3E}">
        <p14:creationId xmlns:p14="http://schemas.microsoft.com/office/powerpoint/2010/main" val="1054634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6E3452-C869-42EA-B4EF-65A87B8B10CD}"/>
              </a:ext>
            </a:extLst>
          </p:cNvPr>
          <p:cNvSpPr>
            <a:spLocks noGrp="1"/>
          </p:cNvSpPr>
          <p:nvPr>
            <p:ph type="sldNum" sz="quarter" idx="12"/>
          </p:nvPr>
        </p:nvSpPr>
        <p:spPr>
          <a:xfrm>
            <a:off x="10514011" y="6416040"/>
            <a:ext cx="514669" cy="274320"/>
          </a:xfrm>
        </p:spPr>
        <p:txBody>
          <a:bodyPr/>
          <a:lstStyle/>
          <a:p>
            <a:fld id="{C5ED7093-AD51-40F4-A5B8-4DC12AABD634}" type="slidenum">
              <a:rPr lang="en-US" smtClean="0"/>
              <a:t>4</a:t>
            </a:fld>
            <a:endParaRPr lang="en-US" dirty="0"/>
          </a:p>
        </p:txBody>
      </p:sp>
      <p:sp>
        <p:nvSpPr>
          <p:cNvPr id="7" name="TextBox 6">
            <a:extLst>
              <a:ext uri="{FF2B5EF4-FFF2-40B4-BE49-F238E27FC236}">
                <a16:creationId xmlns:a16="http://schemas.microsoft.com/office/drawing/2014/main" id="{3FCD1A9E-14DD-43B0-9055-D6599D143BF1}"/>
              </a:ext>
            </a:extLst>
          </p:cNvPr>
          <p:cNvSpPr txBox="1"/>
          <p:nvPr/>
        </p:nvSpPr>
        <p:spPr>
          <a:xfrm>
            <a:off x="894080" y="6309361"/>
            <a:ext cx="10993120" cy="50799"/>
          </a:xfrm>
          <a:prstGeom prst="rect">
            <a:avLst/>
          </a:prstGeom>
          <a:solidFill>
            <a:srgbClr val="FF505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DB4F85D-F9D8-4F55-9D1A-CBF376DD6D64}"/>
              </a:ext>
            </a:extLst>
          </p:cNvPr>
          <p:cNvSpPr txBox="1"/>
          <p:nvPr/>
        </p:nvSpPr>
        <p:spPr>
          <a:xfrm>
            <a:off x="1656080" y="1066800"/>
            <a:ext cx="10271760" cy="50799"/>
          </a:xfrm>
          <a:prstGeom prst="rect">
            <a:avLst/>
          </a:prstGeom>
          <a:solidFill>
            <a:srgbClr val="B2B2B2"/>
          </a:solidFill>
        </p:spPr>
        <p:txBody>
          <a:bodyPr wrap="square" rtlCol="0">
            <a:spAutoFit/>
          </a:bodyPr>
          <a:lstStyle/>
          <a:p>
            <a:endParaRPr lang="en-US" dirty="0"/>
          </a:p>
        </p:txBody>
      </p:sp>
      <p:pic>
        <p:nvPicPr>
          <p:cNvPr id="10" name="Picture 9" descr="A screenshot of a cell phone&#10;&#10;Description automatically generated">
            <a:extLst>
              <a:ext uri="{FF2B5EF4-FFF2-40B4-BE49-F238E27FC236}">
                <a16:creationId xmlns:a16="http://schemas.microsoft.com/office/drawing/2014/main" id="{886BCCF3-4921-4191-9498-6120078B9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 y="228600"/>
            <a:ext cx="1148080" cy="1148080"/>
          </a:xfrm>
          <a:prstGeom prst="rect">
            <a:avLst/>
          </a:prstGeom>
        </p:spPr>
      </p:pic>
      <p:sp>
        <p:nvSpPr>
          <p:cNvPr id="4" name="TextBox 3">
            <a:extLst>
              <a:ext uri="{FF2B5EF4-FFF2-40B4-BE49-F238E27FC236}">
                <a16:creationId xmlns:a16="http://schemas.microsoft.com/office/drawing/2014/main" id="{AC9AA45F-532E-4D43-A407-83018ABCC452}"/>
              </a:ext>
            </a:extLst>
          </p:cNvPr>
          <p:cNvSpPr txBox="1"/>
          <p:nvPr/>
        </p:nvSpPr>
        <p:spPr>
          <a:xfrm>
            <a:off x="2788920" y="383618"/>
            <a:ext cx="7982425"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SURVEY RESULTS – SIMILARITIES TO MBC PATIENT SURVEY</a:t>
            </a:r>
          </a:p>
        </p:txBody>
      </p:sp>
      <p:sp>
        <p:nvSpPr>
          <p:cNvPr id="9" name="TextBox 8">
            <a:extLst>
              <a:ext uri="{FF2B5EF4-FFF2-40B4-BE49-F238E27FC236}">
                <a16:creationId xmlns:a16="http://schemas.microsoft.com/office/drawing/2014/main" id="{CA1F7120-9129-457A-B14A-858D19CC50AE}"/>
              </a:ext>
            </a:extLst>
          </p:cNvPr>
          <p:cNvSpPr txBox="1"/>
          <p:nvPr/>
        </p:nvSpPr>
        <p:spPr>
          <a:xfrm>
            <a:off x="1508760" y="1264920"/>
            <a:ext cx="10419080" cy="8586966"/>
          </a:xfrm>
          <a:prstGeom prst="rect">
            <a:avLst/>
          </a:prstGeom>
          <a:noFill/>
        </p:spPr>
        <p:txBody>
          <a:bodyPr wrap="square" rtlCol="0">
            <a:spAutoFit/>
          </a:bodyPr>
          <a:lstStyle/>
          <a:p>
            <a:pPr marL="457200" indent="-457200" algn="just">
              <a:buFont typeface="+mj-lt"/>
              <a:buAutoNum type="arabicPeriod"/>
            </a:pPr>
            <a:r>
              <a:rPr lang="en-US" sz="2400" dirty="0">
                <a:latin typeface="Calibri" panose="020F0502020204030204" pitchFamily="34" charset="0"/>
                <a:cs typeface="Calibri" panose="020F0502020204030204" pitchFamily="34" charset="0"/>
              </a:rPr>
              <a:t>Top side effect mitigation strategies reported by both oncologists and patients:</a:t>
            </a:r>
          </a:p>
          <a:p>
            <a:pPr marL="914400" lvl="1" indent="-457200" algn="just">
              <a:buFont typeface="+mj-lt"/>
              <a:buAutoNum type="alphaLcPeriod"/>
            </a:pPr>
            <a:r>
              <a:rPr lang="en-US" sz="2400" dirty="0">
                <a:latin typeface="Calibri" panose="020F0502020204030204" pitchFamily="34" charset="0"/>
                <a:cs typeface="Calibri" panose="020F0502020204030204" pitchFamily="34" charset="0"/>
              </a:rPr>
              <a:t>Lower the dose</a:t>
            </a:r>
          </a:p>
          <a:p>
            <a:pPr marL="914400" lvl="1" indent="-457200" algn="just">
              <a:buFont typeface="+mj-lt"/>
              <a:buAutoNum type="alphaLcPeriod"/>
            </a:pPr>
            <a:r>
              <a:rPr lang="en-US" sz="2400" dirty="0">
                <a:latin typeface="Calibri" panose="020F0502020204030204" pitchFamily="34" charset="0"/>
                <a:cs typeface="Calibri" panose="020F0502020204030204" pitchFamily="34" charset="0"/>
              </a:rPr>
              <a:t>Prescribe medication for alleviation</a:t>
            </a:r>
          </a:p>
          <a:p>
            <a:pPr marL="914400" lvl="1" indent="-457200" algn="just">
              <a:buFont typeface="+mj-lt"/>
              <a:buAutoNum type="alphaLcPeriod"/>
            </a:pPr>
            <a:r>
              <a:rPr lang="en-US" sz="2400" dirty="0">
                <a:latin typeface="Calibri" panose="020F0502020204030204" pitchFamily="34" charset="0"/>
                <a:cs typeface="Calibri" panose="020F0502020204030204" pitchFamily="34" charset="0"/>
              </a:rPr>
              <a:t>Provide suggestions for side effect palliation</a:t>
            </a:r>
          </a:p>
          <a:p>
            <a:pPr marL="457200" indent="-457200" algn="just">
              <a:buFont typeface="+mj-lt"/>
              <a:buAutoNum type="arabicPeriod"/>
            </a:pPr>
            <a:endParaRPr lang="en-US" sz="800" u="sng" dirty="0">
              <a:latin typeface="Calibri" panose="020F0502020204030204" pitchFamily="34" charset="0"/>
              <a:cs typeface="Calibri" panose="020F0502020204030204" pitchFamily="34" charset="0"/>
            </a:endParaRPr>
          </a:p>
          <a:p>
            <a:pPr marL="457200" indent="-457200" algn="just">
              <a:buFont typeface="+mj-lt"/>
              <a:buAutoNum type="arabicPeriod"/>
            </a:pPr>
            <a:r>
              <a:rPr lang="en-US" sz="2400" u="sng" dirty="0">
                <a:latin typeface="Calibri" panose="020F0502020204030204" pitchFamily="34" charset="0"/>
                <a:cs typeface="Calibri" panose="020F0502020204030204" pitchFamily="34" charset="0"/>
              </a:rPr>
              <a:t>71%</a:t>
            </a:r>
            <a:r>
              <a:rPr lang="en-US" sz="2400" dirty="0">
                <a:latin typeface="Calibri" panose="020F0502020204030204" pitchFamily="34" charset="0"/>
                <a:cs typeface="Calibri" panose="020F0502020204030204" pitchFamily="34" charset="0"/>
              </a:rPr>
              <a:t> of oncologists indicated that patients given a dose reduction to relieve side effects felt better on the reduced dose, </a:t>
            </a:r>
            <a:r>
              <a:rPr lang="en-US" sz="2400" b="1" dirty="0">
                <a:latin typeface="Calibri" panose="020F0502020204030204" pitchFamily="34" charset="0"/>
                <a:cs typeface="Calibri" panose="020F0502020204030204" pitchFamily="34" charset="0"/>
              </a:rPr>
              <a:t>and that efficacy was similar to the standard dose.  </a:t>
            </a:r>
            <a:r>
              <a:rPr lang="en-US" sz="2400" u="sng" dirty="0">
                <a:latin typeface="Calibri" panose="020F0502020204030204" pitchFamily="34" charset="0"/>
                <a:cs typeface="Calibri" panose="020F0502020204030204" pitchFamily="34" charset="0"/>
              </a:rPr>
              <a:t>71%</a:t>
            </a:r>
            <a:r>
              <a:rPr lang="en-US" sz="2400" dirty="0">
                <a:latin typeface="Calibri" panose="020F0502020204030204" pitchFamily="34" charset="0"/>
                <a:cs typeface="Calibri" panose="020F0502020204030204" pitchFamily="34" charset="0"/>
              </a:rPr>
              <a:t> of patients who received a dose reduction for side effect mitigation indicated that they felt better on the lower dose, and another 12% said they felt better initially, and then felt the same (patients were not asked about efficacy).</a:t>
            </a:r>
          </a:p>
          <a:p>
            <a:pPr marL="457200" indent="-457200" algn="just">
              <a:buFont typeface="+mj-lt"/>
              <a:buAutoNum type="arabicPeriod"/>
            </a:pPr>
            <a:endParaRPr lang="en-US" sz="800" dirty="0">
              <a:latin typeface="Calibri" panose="020F0502020204030204" pitchFamily="34" charset="0"/>
              <a:cs typeface="Calibri" panose="020F0502020204030204" pitchFamily="34" charset="0"/>
            </a:endParaRPr>
          </a:p>
          <a:p>
            <a:pPr marL="457200" indent="-457200" algn="just">
              <a:buFont typeface="+mj-lt"/>
              <a:buAutoNum type="arabicPeriod"/>
            </a:pPr>
            <a:r>
              <a:rPr lang="en-US" sz="2400" u="sng" dirty="0">
                <a:latin typeface="Calibri" panose="020F0502020204030204" pitchFamily="34" charset="0"/>
                <a:cs typeface="Calibri" panose="020F0502020204030204" pitchFamily="34" charset="0"/>
              </a:rPr>
              <a:t>97%</a:t>
            </a:r>
            <a:r>
              <a:rPr lang="en-US" sz="2400" dirty="0">
                <a:latin typeface="Calibri" panose="020F0502020204030204" pitchFamily="34" charset="0"/>
                <a:cs typeface="Calibri" panose="020F0502020204030204" pitchFamily="34" charset="0"/>
              </a:rPr>
              <a:t> of oncologists would be willing to discuss dosing options with patients in the future based upon the patient’s personal attributes, and </a:t>
            </a:r>
            <a:r>
              <a:rPr lang="en-US" sz="2400" u="sng" dirty="0">
                <a:latin typeface="Calibri" panose="020F0502020204030204" pitchFamily="34" charset="0"/>
                <a:cs typeface="Calibri" panose="020F0502020204030204" pitchFamily="34" charset="0"/>
              </a:rPr>
              <a:t>92%</a:t>
            </a:r>
            <a:r>
              <a:rPr lang="en-US" sz="2400" dirty="0">
                <a:latin typeface="Calibri" panose="020F0502020204030204" pitchFamily="34" charset="0"/>
                <a:cs typeface="Calibri" panose="020F0502020204030204" pitchFamily="34" charset="0"/>
              </a:rPr>
              <a:t> of patients would be willing to engage in these discussions.</a:t>
            </a:r>
          </a:p>
          <a:p>
            <a:pPr marL="457200" indent="-457200">
              <a:buFont typeface="+mj-lt"/>
              <a:buAutoNum type="arabicPeriod"/>
            </a:pPr>
            <a:endParaRPr lang="en-US" sz="24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9331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6E3452-C869-42EA-B4EF-65A87B8B10CD}"/>
              </a:ext>
            </a:extLst>
          </p:cNvPr>
          <p:cNvSpPr>
            <a:spLocks noGrp="1"/>
          </p:cNvSpPr>
          <p:nvPr>
            <p:ph type="sldNum" sz="quarter" idx="12"/>
          </p:nvPr>
        </p:nvSpPr>
        <p:spPr>
          <a:xfrm>
            <a:off x="10514011" y="6416040"/>
            <a:ext cx="514669" cy="274320"/>
          </a:xfrm>
        </p:spPr>
        <p:txBody>
          <a:bodyPr/>
          <a:lstStyle/>
          <a:p>
            <a:fld id="{C5ED7093-AD51-40F4-A5B8-4DC12AABD634}" type="slidenum">
              <a:rPr lang="en-US" smtClean="0"/>
              <a:t>5</a:t>
            </a:fld>
            <a:endParaRPr lang="en-US" dirty="0"/>
          </a:p>
        </p:txBody>
      </p:sp>
      <p:sp>
        <p:nvSpPr>
          <p:cNvPr id="7" name="TextBox 6">
            <a:extLst>
              <a:ext uri="{FF2B5EF4-FFF2-40B4-BE49-F238E27FC236}">
                <a16:creationId xmlns:a16="http://schemas.microsoft.com/office/drawing/2014/main" id="{3FCD1A9E-14DD-43B0-9055-D6599D143BF1}"/>
              </a:ext>
            </a:extLst>
          </p:cNvPr>
          <p:cNvSpPr txBox="1"/>
          <p:nvPr/>
        </p:nvSpPr>
        <p:spPr>
          <a:xfrm>
            <a:off x="894080" y="6309361"/>
            <a:ext cx="10993120" cy="50799"/>
          </a:xfrm>
          <a:prstGeom prst="rect">
            <a:avLst/>
          </a:prstGeom>
          <a:solidFill>
            <a:srgbClr val="FF505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DB4F85D-F9D8-4F55-9D1A-CBF376DD6D64}"/>
              </a:ext>
            </a:extLst>
          </p:cNvPr>
          <p:cNvSpPr txBox="1"/>
          <p:nvPr/>
        </p:nvSpPr>
        <p:spPr>
          <a:xfrm>
            <a:off x="1656080" y="1066800"/>
            <a:ext cx="10271760" cy="50799"/>
          </a:xfrm>
          <a:prstGeom prst="rect">
            <a:avLst/>
          </a:prstGeom>
          <a:solidFill>
            <a:srgbClr val="B2B2B2"/>
          </a:solidFill>
        </p:spPr>
        <p:txBody>
          <a:bodyPr wrap="square" rtlCol="0">
            <a:spAutoFit/>
          </a:bodyPr>
          <a:lstStyle/>
          <a:p>
            <a:endParaRPr lang="en-US" dirty="0"/>
          </a:p>
        </p:txBody>
      </p:sp>
      <p:pic>
        <p:nvPicPr>
          <p:cNvPr id="10" name="Picture 9" descr="A screenshot of a cell phone&#10;&#10;Description automatically generated">
            <a:extLst>
              <a:ext uri="{FF2B5EF4-FFF2-40B4-BE49-F238E27FC236}">
                <a16:creationId xmlns:a16="http://schemas.microsoft.com/office/drawing/2014/main" id="{886BCCF3-4921-4191-9498-6120078B9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 y="228600"/>
            <a:ext cx="1148080" cy="1148080"/>
          </a:xfrm>
          <a:prstGeom prst="rect">
            <a:avLst/>
          </a:prstGeom>
        </p:spPr>
      </p:pic>
      <p:sp>
        <p:nvSpPr>
          <p:cNvPr id="4" name="TextBox 3">
            <a:extLst>
              <a:ext uri="{FF2B5EF4-FFF2-40B4-BE49-F238E27FC236}">
                <a16:creationId xmlns:a16="http://schemas.microsoft.com/office/drawing/2014/main" id="{AC9AA45F-532E-4D43-A407-83018ABCC452}"/>
              </a:ext>
            </a:extLst>
          </p:cNvPr>
          <p:cNvSpPr txBox="1"/>
          <p:nvPr/>
        </p:nvSpPr>
        <p:spPr>
          <a:xfrm>
            <a:off x="2428240" y="398858"/>
            <a:ext cx="109626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SURVEY RESULTS – DIFFERENCES: ONCOLOGISTS VS. PATIENT SURVEYS</a:t>
            </a:r>
          </a:p>
        </p:txBody>
      </p:sp>
      <p:sp>
        <p:nvSpPr>
          <p:cNvPr id="9" name="TextBox 8">
            <a:extLst>
              <a:ext uri="{FF2B5EF4-FFF2-40B4-BE49-F238E27FC236}">
                <a16:creationId xmlns:a16="http://schemas.microsoft.com/office/drawing/2014/main" id="{CA1F7120-9129-457A-B14A-858D19CC50AE}"/>
              </a:ext>
            </a:extLst>
          </p:cNvPr>
          <p:cNvSpPr txBox="1"/>
          <p:nvPr/>
        </p:nvSpPr>
        <p:spPr>
          <a:xfrm>
            <a:off x="1407160" y="893006"/>
            <a:ext cx="10520680" cy="7848302"/>
          </a:xfrm>
          <a:prstGeom prst="rect">
            <a:avLst/>
          </a:prstGeom>
          <a:noFill/>
        </p:spPr>
        <p:txBody>
          <a:bodyPr wrap="square" rtlCol="0">
            <a:spAutoFit/>
          </a:bodyPr>
          <a:lstStyle/>
          <a:p>
            <a:endParaRPr lang="en-US" sz="2000" dirty="0">
              <a:latin typeface="Calibri" panose="020F0502020204030204" pitchFamily="34" charset="0"/>
              <a:cs typeface="Calibri" panose="020F0502020204030204" pitchFamily="34" charset="0"/>
            </a:endParaRPr>
          </a:p>
          <a:p>
            <a:pPr marL="342900" indent="-342900" algn="just">
              <a:buFont typeface="+mj-lt"/>
              <a:buAutoNum type="arabicPeriod"/>
            </a:pPr>
            <a:r>
              <a:rPr lang="en-US" sz="2000" u="sng" dirty="0">
                <a:latin typeface="Calibri" panose="020F0502020204030204" pitchFamily="34" charset="0"/>
                <a:cs typeface="Calibri" panose="020F0502020204030204" pitchFamily="34" charset="0"/>
              </a:rPr>
              <a:t>100%</a:t>
            </a:r>
            <a:r>
              <a:rPr lang="en-US" sz="2000" dirty="0">
                <a:latin typeface="Calibri" panose="020F0502020204030204" pitchFamily="34" charset="0"/>
                <a:cs typeface="Calibri" panose="020F0502020204030204" pitchFamily="34" charset="0"/>
              </a:rPr>
              <a:t> of oncologists indicated that they inquire about patients’ side effects at every visit, whereas </a:t>
            </a:r>
            <a:r>
              <a:rPr lang="en-US" sz="2000" u="sng" dirty="0">
                <a:latin typeface="Calibri" panose="020F0502020204030204" pitchFamily="34" charset="0"/>
                <a:cs typeface="Calibri" panose="020F0502020204030204" pitchFamily="34" charset="0"/>
              </a:rPr>
              <a:t>77%</a:t>
            </a:r>
            <a:r>
              <a:rPr lang="en-US" sz="2000" dirty="0">
                <a:latin typeface="Calibri" panose="020F0502020204030204" pitchFamily="34" charset="0"/>
                <a:cs typeface="Calibri" panose="020F0502020204030204" pitchFamily="34" charset="0"/>
              </a:rPr>
              <a:t> of patients indicated that this was the case.</a:t>
            </a:r>
          </a:p>
          <a:p>
            <a:pPr marL="342900" indent="-342900" algn="just">
              <a:buFont typeface="+mj-lt"/>
              <a:buAutoNum type="arabicPeriod"/>
            </a:pPr>
            <a:endParaRPr lang="en-US" sz="800" dirty="0">
              <a:latin typeface="Calibri" panose="020F0502020204030204" pitchFamily="34" charset="0"/>
              <a:cs typeface="Calibri" panose="020F0502020204030204" pitchFamily="34" charset="0"/>
            </a:endParaRPr>
          </a:p>
          <a:p>
            <a:pPr marL="342900" indent="-342900" algn="just">
              <a:buFont typeface="+mj-lt"/>
              <a:buAutoNum type="arabicPeriod"/>
            </a:pPr>
            <a:r>
              <a:rPr lang="en-US" sz="2000" dirty="0">
                <a:latin typeface="Calibri" panose="020F0502020204030204" pitchFamily="34" charset="0"/>
                <a:cs typeface="Calibri" panose="020F0502020204030204" pitchFamily="34" charset="0"/>
              </a:rPr>
              <a:t>84% of patients indicated that they experienced a bad treatment-related side effect and informed their oncologists accordingly. 78% of oncologists estimated that &lt; 80% of their patients had a bad treatment-related side effect.</a:t>
            </a:r>
          </a:p>
          <a:p>
            <a:pPr marL="342900" indent="-342900" algn="just">
              <a:buFont typeface="+mj-lt"/>
              <a:buAutoNum type="arabicPeriod"/>
            </a:pPr>
            <a:endParaRPr lang="en-US" sz="800" dirty="0">
              <a:latin typeface="Calibri" panose="020F0502020204030204" pitchFamily="34" charset="0"/>
              <a:cs typeface="Calibri" panose="020F0502020204030204" pitchFamily="34" charset="0"/>
            </a:endParaRPr>
          </a:p>
          <a:p>
            <a:pPr marL="342900" indent="-342900" algn="just">
              <a:buFont typeface="+mj-lt"/>
              <a:buAutoNum type="arabicPeriod"/>
            </a:pPr>
            <a:r>
              <a:rPr lang="en-US" sz="2000" dirty="0">
                <a:latin typeface="Calibri" panose="020F0502020204030204" pitchFamily="34" charset="0"/>
                <a:cs typeface="Calibri" panose="020F0502020204030204" pitchFamily="34" charset="0"/>
              </a:rPr>
              <a:t>20% of patients with a bad side effect stated that they visited the ER/hospital as a result, whereas two-thirds (66%) of oncologists underestimated this percentage.</a:t>
            </a:r>
          </a:p>
          <a:p>
            <a:pPr marL="342900" indent="-342900" algn="just">
              <a:buFont typeface="+mj-lt"/>
              <a:buAutoNum type="arabicPeriod"/>
            </a:pPr>
            <a:endParaRPr lang="en-US" sz="800" dirty="0">
              <a:latin typeface="Calibri" panose="020F0502020204030204" pitchFamily="34" charset="0"/>
              <a:cs typeface="Calibri" panose="020F0502020204030204" pitchFamily="34" charset="0"/>
            </a:endParaRPr>
          </a:p>
          <a:p>
            <a:pPr marL="342900" indent="-342900" algn="just">
              <a:buFont typeface="+mj-lt"/>
              <a:buAutoNum type="arabicPeriod"/>
            </a:pPr>
            <a:r>
              <a:rPr lang="en-US" sz="2000" dirty="0">
                <a:latin typeface="Calibri" panose="020F0502020204030204" pitchFamily="34" charset="0"/>
                <a:cs typeface="Calibri" panose="020F0502020204030204" pitchFamily="34" charset="0"/>
              </a:rPr>
              <a:t>43% of patients with a bad side effect stated that they had to miss treatment as a result, and half (50%) of oncologists underestimated this percentage.</a:t>
            </a:r>
          </a:p>
          <a:p>
            <a:pPr marL="342900" indent="-342900" algn="just">
              <a:buFont typeface="+mj-lt"/>
              <a:buAutoNum type="arabicPeriod"/>
            </a:pPr>
            <a:endParaRPr lang="en-US" sz="800" dirty="0">
              <a:latin typeface="Calibri" panose="020F0502020204030204" pitchFamily="34" charset="0"/>
              <a:cs typeface="Calibri" panose="020F0502020204030204" pitchFamily="34" charset="0"/>
            </a:endParaRPr>
          </a:p>
          <a:p>
            <a:pPr marL="342900" indent="-342900" algn="just">
              <a:buFont typeface="+mj-lt"/>
              <a:buAutoNum type="arabicPeriod"/>
            </a:pPr>
            <a:r>
              <a:rPr lang="en-US" sz="2000" u="sng" dirty="0">
                <a:latin typeface="Calibri" panose="020F0502020204030204" pitchFamily="34" charset="0"/>
                <a:cs typeface="Calibri" panose="020F0502020204030204" pitchFamily="34" charset="0"/>
              </a:rPr>
              <a:t>100%</a:t>
            </a:r>
            <a:r>
              <a:rPr lang="en-US" sz="2000" dirty="0">
                <a:latin typeface="Calibri" panose="020F0502020204030204" pitchFamily="34" charset="0"/>
                <a:cs typeface="Calibri" panose="020F0502020204030204" pitchFamily="34" charset="0"/>
              </a:rPr>
              <a:t> of oncologists whose patients reported a bad side effect indicated that they had lowered their dose, whereas </a:t>
            </a:r>
            <a:r>
              <a:rPr lang="en-US" sz="2000" u="sng" dirty="0">
                <a:latin typeface="Calibri" panose="020F0502020204030204" pitchFamily="34" charset="0"/>
                <a:cs typeface="Calibri" panose="020F0502020204030204" pitchFamily="34" charset="0"/>
              </a:rPr>
              <a:t>66%</a:t>
            </a:r>
            <a:r>
              <a:rPr lang="en-US" sz="2000" dirty="0">
                <a:latin typeface="Calibri" panose="020F0502020204030204" pitchFamily="34" charset="0"/>
                <a:cs typeface="Calibri" panose="020F0502020204030204" pitchFamily="34" charset="0"/>
              </a:rPr>
              <a:t> of patients with a bad side effect (who told their doctor and received assistance) indicated that their dose was reduced.</a:t>
            </a:r>
          </a:p>
          <a:p>
            <a:pPr marL="342900" indent="-342900" algn="just">
              <a:buFont typeface="+mj-lt"/>
              <a:buAutoNum type="arabicPeriod"/>
            </a:pPr>
            <a:endParaRPr lang="en-US" sz="800" dirty="0">
              <a:latin typeface="Calibri" panose="020F0502020204030204" pitchFamily="34" charset="0"/>
              <a:cs typeface="Calibri" panose="020F0502020204030204" pitchFamily="34" charset="0"/>
            </a:endParaRPr>
          </a:p>
          <a:p>
            <a:pPr marL="342900" indent="-342900" algn="just">
              <a:buFont typeface="+mj-lt"/>
              <a:buAutoNum type="arabicPeriod"/>
            </a:pPr>
            <a:r>
              <a:rPr lang="en-US" sz="2000" u="sng" dirty="0">
                <a:latin typeface="Calibri" panose="020F0502020204030204" pitchFamily="34" charset="0"/>
                <a:cs typeface="Calibri" panose="020F0502020204030204" pitchFamily="34" charset="0"/>
              </a:rPr>
              <a:t>85%</a:t>
            </a:r>
            <a:r>
              <a:rPr lang="en-US" sz="2000" dirty="0">
                <a:latin typeface="Calibri" panose="020F0502020204030204" pitchFamily="34" charset="0"/>
                <a:cs typeface="Calibri" panose="020F0502020204030204" pitchFamily="34" charset="0"/>
              </a:rPr>
              <a:t> of oncologists do not believe the standard dose is always more effective than a lower dose, whereas </a:t>
            </a:r>
            <a:r>
              <a:rPr lang="en-US" sz="2000" u="sng" dirty="0">
                <a:latin typeface="Calibri" panose="020F0502020204030204" pitchFamily="34" charset="0"/>
                <a:cs typeface="Calibri" panose="020F0502020204030204" pitchFamily="34" charset="0"/>
              </a:rPr>
              <a:t>53%</a:t>
            </a:r>
            <a:r>
              <a:rPr lang="en-US" sz="2000" dirty="0">
                <a:latin typeface="Calibri" panose="020F0502020204030204" pitchFamily="34" charset="0"/>
                <a:cs typeface="Calibri" panose="020F0502020204030204" pitchFamily="34" charset="0"/>
              </a:rPr>
              <a:t> of patients share this belief.</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6569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A61F0C-122B-4ECB-A40A-9CBDFD84643A}"/>
              </a:ext>
            </a:extLst>
          </p:cNvPr>
          <p:cNvSpPr>
            <a:spLocks noGrp="1"/>
          </p:cNvSpPr>
          <p:nvPr>
            <p:ph type="subTitle" idx="1"/>
          </p:nvPr>
        </p:nvSpPr>
        <p:spPr>
          <a:xfrm>
            <a:off x="1925320" y="1762760"/>
            <a:ext cx="10078720" cy="4460241"/>
          </a:xfrm>
        </p:spPr>
        <p:txBody>
          <a:bodyPr>
            <a:normAutofit/>
          </a:bodyPr>
          <a:lstStyle/>
          <a:p>
            <a:pPr algn="l"/>
            <a:endParaRPr lang="en-US" dirty="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algn="l"/>
            <a:endParaRPr lang="en-US" b="1" dirty="0">
              <a:latin typeface="Times New Roman" panose="02020603050405020304" pitchFamily="18" charset="0"/>
              <a:cs typeface="Times New Roman" panose="02020603050405020304" pitchFamily="18" charset="0"/>
            </a:endParaRPr>
          </a:p>
          <a:p>
            <a:pPr algn="l"/>
            <a:endParaRPr lang="en-US" b="1" dirty="0">
              <a:latin typeface="Times New Roman" panose="02020603050405020304" pitchFamily="18" charset="0"/>
              <a:cs typeface="Times New Roman" panose="02020603050405020304" pitchFamily="18" charset="0"/>
            </a:endParaRPr>
          </a:p>
          <a:p>
            <a:pPr algn="l"/>
            <a:endParaRPr lang="en-US" b="1" dirty="0">
              <a:latin typeface="Times New Roman" panose="02020603050405020304" pitchFamily="18" charset="0"/>
              <a:cs typeface="Times New Roman" panose="02020603050405020304" pitchFamily="18" charset="0"/>
            </a:endParaRPr>
          </a:p>
          <a:p>
            <a:pPr algn="l"/>
            <a:endParaRPr lang="en-US" b="1" dirty="0">
              <a:latin typeface="Times New Roman" panose="02020603050405020304" pitchFamily="18" charset="0"/>
              <a:cs typeface="Times New Roman" panose="02020603050405020304" pitchFamily="18" charset="0"/>
            </a:endParaRPr>
          </a:p>
          <a:p>
            <a:pPr algn="l"/>
            <a:endParaRPr lang="en-US" b="1" dirty="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algn="l"/>
            <a:endParaRPr lang="en-US" dirty="0"/>
          </a:p>
        </p:txBody>
      </p:sp>
      <p:sp>
        <p:nvSpPr>
          <p:cNvPr id="5" name="Slide Number Placeholder 4">
            <a:extLst>
              <a:ext uri="{FF2B5EF4-FFF2-40B4-BE49-F238E27FC236}">
                <a16:creationId xmlns:a16="http://schemas.microsoft.com/office/drawing/2014/main" id="{C96E3452-C869-42EA-B4EF-65A87B8B10CD}"/>
              </a:ext>
            </a:extLst>
          </p:cNvPr>
          <p:cNvSpPr>
            <a:spLocks noGrp="1"/>
          </p:cNvSpPr>
          <p:nvPr>
            <p:ph type="sldNum" sz="quarter" idx="12"/>
          </p:nvPr>
        </p:nvSpPr>
        <p:spPr>
          <a:xfrm>
            <a:off x="10514011" y="6360160"/>
            <a:ext cx="448629" cy="314960"/>
          </a:xfrm>
        </p:spPr>
        <p:txBody>
          <a:bodyPr/>
          <a:lstStyle/>
          <a:p>
            <a:fld id="{C5ED7093-AD51-40F4-A5B8-4DC12AABD634}" type="slidenum">
              <a:rPr lang="en-US" smtClean="0"/>
              <a:t>6</a:t>
            </a:fld>
            <a:endParaRPr lang="en-US" dirty="0"/>
          </a:p>
        </p:txBody>
      </p:sp>
      <p:sp>
        <p:nvSpPr>
          <p:cNvPr id="7" name="TextBox 6">
            <a:extLst>
              <a:ext uri="{FF2B5EF4-FFF2-40B4-BE49-F238E27FC236}">
                <a16:creationId xmlns:a16="http://schemas.microsoft.com/office/drawing/2014/main" id="{3FCD1A9E-14DD-43B0-9055-D6599D143BF1}"/>
              </a:ext>
            </a:extLst>
          </p:cNvPr>
          <p:cNvSpPr txBox="1"/>
          <p:nvPr/>
        </p:nvSpPr>
        <p:spPr>
          <a:xfrm>
            <a:off x="894080" y="6309361"/>
            <a:ext cx="10993120" cy="50799"/>
          </a:xfrm>
          <a:prstGeom prst="rect">
            <a:avLst/>
          </a:prstGeom>
          <a:solidFill>
            <a:srgbClr val="FF505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DB4F85D-F9D8-4F55-9D1A-CBF376DD6D64}"/>
              </a:ext>
            </a:extLst>
          </p:cNvPr>
          <p:cNvSpPr txBox="1"/>
          <p:nvPr/>
        </p:nvSpPr>
        <p:spPr>
          <a:xfrm>
            <a:off x="1656080" y="1066800"/>
            <a:ext cx="10271760" cy="50799"/>
          </a:xfrm>
          <a:prstGeom prst="rect">
            <a:avLst/>
          </a:prstGeom>
          <a:solidFill>
            <a:srgbClr val="B2B2B2"/>
          </a:solidFill>
        </p:spPr>
        <p:txBody>
          <a:bodyPr wrap="square" rtlCol="0">
            <a:spAutoFit/>
          </a:bodyPr>
          <a:lstStyle/>
          <a:p>
            <a:endParaRPr lang="en-US" dirty="0"/>
          </a:p>
        </p:txBody>
      </p:sp>
      <p:pic>
        <p:nvPicPr>
          <p:cNvPr id="10" name="Picture 9">
            <a:extLst>
              <a:ext uri="{FF2B5EF4-FFF2-40B4-BE49-F238E27FC236}">
                <a16:creationId xmlns:a16="http://schemas.microsoft.com/office/drawing/2014/main" id="{8FD1986F-6DAC-4EAC-9360-DA3395F0CB72}"/>
              </a:ext>
            </a:extLst>
          </p:cNvPr>
          <p:cNvPicPr>
            <a:picLocks noChangeAspect="1"/>
          </p:cNvPicPr>
          <p:nvPr/>
        </p:nvPicPr>
        <p:blipFill>
          <a:blip r:embed="rId2"/>
          <a:stretch>
            <a:fillRect/>
          </a:stretch>
        </p:blipFill>
        <p:spPr>
          <a:xfrm>
            <a:off x="2677160" y="1257940"/>
            <a:ext cx="7218680" cy="4584065"/>
          </a:xfrm>
          <a:prstGeom prst="rect">
            <a:avLst/>
          </a:prstGeom>
        </p:spPr>
      </p:pic>
      <p:sp>
        <p:nvSpPr>
          <p:cNvPr id="2" name="TextBox 1">
            <a:extLst>
              <a:ext uri="{FF2B5EF4-FFF2-40B4-BE49-F238E27FC236}">
                <a16:creationId xmlns:a16="http://schemas.microsoft.com/office/drawing/2014/main" id="{92D066A0-93EF-4C2A-B42A-5E4CCC62DCBA}"/>
              </a:ext>
            </a:extLst>
          </p:cNvPr>
          <p:cNvSpPr txBox="1"/>
          <p:nvPr/>
        </p:nvSpPr>
        <p:spPr>
          <a:xfrm>
            <a:off x="3205480" y="406400"/>
            <a:ext cx="655828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SURVEY RESULTS – GRAPHS AND CHARTS</a:t>
            </a:r>
          </a:p>
        </p:txBody>
      </p:sp>
      <p:pic>
        <p:nvPicPr>
          <p:cNvPr id="11" name="Picture 10" descr="A screenshot of a cell phone&#10;&#10;Description automatically generated">
            <a:extLst>
              <a:ext uri="{FF2B5EF4-FFF2-40B4-BE49-F238E27FC236}">
                <a16:creationId xmlns:a16="http://schemas.microsoft.com/office/drawing/2014/main" id="{A6345238-1700-449F-ABF1-7DD49FC1A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60" y="228600"/>
            <a:ext cx="1000760" cy="1000760"/>
          </a:xfrm>
          <a:prstGeom prst="rect">
            <a:avLst/>
          </a:prstGeom>
        </p:spPr>
      </p:pic>
    </p:spTree>
    <p:extLst>
      <p:ext uri="{BB962C8B-B14F-4D97-AF65-F5344CB8AC3E}">
        <p14:creationId xmlns:p14="http://schemas.microsoft.com/office/powerpoint/2010/main" val="3136794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6E3452-C869-42EA-B4EF-65A87B8B10CD}"/>
              </a:ext>
            </a:extLst>
          </p:cNvPr>
          <p:cNvSpPr>
            <a:spLocks noGrp="1"/>
          </p:cNvSpPr>
          <p:nvPr>
            <p:ph type="sldNum" sz="quarter" idx="12"/>
          </p:nvPr>
        </p:nvSpPr>
        <p:spPr>
          <a:xfrm>
            <a:off x="10514011" y="6360160"/>
            <a:ext cx="448629" cy="314960"/>
          </a:xfrm>
        </p:spPr>
        <p:txBody>
          <a:bodyPr/>
          <a:lstStyle/>
          <a:p>
            <a:fld id="{C5ED7093-AD51-40F4-A5B8-4DC12AABD634}" type="slidenum">
              <a:rPr lang="en-US" smtClean="0"/>
              <a:t>7</a:t>
            </a:fld>
            <a:endParaRPr lang="en-US" dirty="0"/>
          </a:p>
        </p:txBody>
      </p:sp>
      <p:sp>
        <p:nvSpPr>
          <p:cNvPr id="7" name="TextBox 6">
            <a:extLst>
              <a:ext uri="{FF2B5EF4-FFF2-40B4-BE49-F238E27FC236}">
                <a16:creationId xmlns:a16="http://schemas.microsoft.com/office/drawing/2014/main" id="{3FCD1A9E-14DD-43B0-9055-D6599D143BF1}"/>
              </a:ext>
            </a:extLst>
          </p:cNvPr>
          <p:cNvSpPr txBox="1"/>
          <p:nvPr/>
        </p:nvSpPr>
        <p:spPr>
          <a:xfrm>
            <a:off x="894080" y="6309361"/>
            <a:ext cx="10993120" cy="50799"/>
          </a:xfrm>
          <a:prstGeom prst="rect">
            <a:avLst/>
          </a:prstGeom>
          <a:solidFill>
            <a:srgbClr val="FF505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DB4F85D-F9D8-4F55-9D1A-CBF376DD6D64}"/>
              </a:ext>
            </a:extLst>
          </p:cNvPr>
          <p:cNvSpPr txBox="1"/>
          <p:nvPr/>
        </p:nvSpPr>
        <p:spPr>
          <a:xfrm>
            <a:off x="1656080" y="1066800"/>
            <a:ext cx="10271760" cy="50799"/>
          </a:xfrm>
          <a:prstGeom prst="rect">
            <a:avLst/>
          </a:prstGeom>
          <a:solidFill>
            <a:srgbClr val="B2B2B2"/>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21C32624-B7F3-4DA0-87BC-BFF80F07DC8C}"/>
              </a:ext>
            </a:extLst>
          </p:cNvPr>
          <p:cNvSpPr txBox="1"/>
          <p:nvPr/>
        </p:nvSpPr>
        <p:spPr>
          <a:xfrm>
            <a:off x="2799080" y="406400"/>
            <a:ext cx="74828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SURVEY RESULTS – GRAPHS AND CHARTS (Cont’d.) </a:t>
            </a:r>
          </a:p>
        </p:txBody>
      </p:sp>
      <p:pic>
        <p:nvPicPr>
          <p:cNvPr id="2" name="Picture 1">
            <a:extLst>
              <a:ext uri="{FF2B5EF4-FFF2-40B4-BE49-F238E27FC236}">
                <a16:creationId xmlns:a16="http://schemas.microsoft.com/office/drawing/2014/main" id="{7178157B-77CB-4FB4-9A93-4B10EDDAB725}"/>
              </a:ext>
            </a:extLst>
          </p:cNvPr>
          <p:cNvPicPr>
            <a:picLocks noChangeAspect="1"/>
          </p:cNvPicPr>
          <p:nvPr/>
        </p:nvPicPr>
        <p:blipFill>
          <a:blip r:embed="rId2"/>
          <a:stretch>
            <a:fillRect/>
          </a:stretch>
        </p:blipFill>
        <p:spPr>
          <a:xfrm>
            <a:off x="2253410" y="1259695"/>
            <a:ext cx="8155510" cy="4734706"/>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ADA5F085-D0CA-4431-A255-EC0512C2AA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60" y="228600"/>
            <a:ext cx="1000760" cy="1000760"/>
          </a:xfrm>
          <a:prstGeom prst="rect">
            <a:avLst/>
          </a:prstGeom>
        </p:spPr>
      </p:pic>
    </p:spTree>
    <p:extLst>
      <p:ext uri="{BB962C8B-B14F-4D97-AF65-F5344CB8AC3E}">
        <p14:creationId xmlns:p14="http://schemas.microsoft.com/office/powerpoint/2010/main" val="814856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6E3452-C869-42EA-B4EF-65A87B8B10CD}"/>
              </a:ext>
            </a:extLst>
          </p:cNvPr>
          <p:cNvSpPr>
            <a:spLocks noGrp="1"/>
          </p:cNvSpPr>
          <p:nvPr>
            <p:ph type="sldNum" sz="quarter" idx="12"/>
          </p:nvPr>
        </p:nvSpPr>
        <p:spPr>
          <a:xfrm>
            <a:off x="10514011" y="6360160"/>
            <a:ext cx="448629" cy="314960"/>
          </a:xfrm>
        </p:spPr>
        <p:txBody>
          <a:bodyPr/>
          <a:lstStyle/>
          <a:p>
            <a:fld id="{C5ED7093-AD51-40F4-A5B8-4DC12AABD634}" type="slidenum">
              <a:rPr lang="en-US" smtClean="0"/>
              <a:t>8</a:t>
            </a:fld>
            <a:endParaRPr lang="en-US" dirty="0"/>
          </a:p>
        </p:txBody>
      </p:sp>
      <p:sp>
        <p:nvSpPr>
          <p:cNvPr id="7" name="TextBox 6">
            <a:extLst>
              <a:ext uri="{FF2B5EF4-FFF2-40B4-BE49-F238E27FC236}">
                <a16:creationId xmlns:a16="http://schemas.microsoft.com/office/drawing/2014/main" id="{3FCD1A9E-14DD-43B0-9055-D6599D143BF1}"/>
              </a:ext>
            </a:extLst>
          </p:cNvPr>
          <p:cNvSpPr txBox="1"/>
          <p:nvPr/>
        </p:nvSpPr>
        <p:spPr>
          <a:xfrm>
            <a:off x="894080" y="6309361"/>
            <a:ext cx="10993120" cy="50799"/>
          </a:xfrm>
          <a:prstGeom prst="rect">
            <a:avLst/>
          </a:prstGeom>
          <a:solidFill>
            <a:srgbClr val="FF505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DB4F85D-F9D8-4F55-9D1A-CBF376DD6D64}"/>
              </a:ext>
            </a:extLst>
          </p:cNvPr>
          <p:cNvSpPr txBox="1"/>
          <p:nvPr/>
        </p:nvSpPr>
        <p:spPr>
          <a:xfrm>
            <a:off x="1656080" y="1066800"/>
            <a:ext cx="10271760" cy="50799"/>
          </a:xfrm>
          <a:prstGeom prst="rect">
            <a:avLst/>
          </a:prstGeom>
          <a:solidFill>
            <a:srgbClr val="B2B2B2"/>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21C32624-B7F3-4DA0-87BC-BFF80F07DC8C}"/>
              </a:ext>
            </a:extLst>
          </p:cNvPr>
          <p:cNvSpPr txBox="1"/>
          <p:nvPr/>
        </p:nvSpPr>
        <p:spPr>
          <a:xfrm>
            <a:off x="2799080" y="406400"/>
            <a:ext cx="74828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SURVEY RESULTS – GRAPHS AND CHARTS (Cont’d.) </a:t>
            </a:r>
          </a:p>
        </p:txBody>
      </p:sp>
      <p:pic>
        <p:nvPicPr>
          <p:cNvPr id="2" name="Picture 1">
            <a:extLst>
              <a:ext uri="{FF2B5EF4-FFF2-40B4-BE49-F238E27FC236}">
                <a16:creationId xmlns:a16="http://schemas.microsoft.com/office/drawing/2014/main" id="{9D2E7C56-FCC5-4268-BC6F-124B351E53EE}"/>
              </a:ext>
            </a:extLst>
          </p:cNvPr>
          <p:cNvPicPr>
            <a:picLocks noChangeAspect="1"/>
          </p:cNvPicPr>
          <p:nvPr/>
        </p:nvPicPr>
        <p:blipFill>
          <a:blip r:embed="rId2"/>
          <a:stretch>
            <a:fillRect/>
          </a:stretch>
        </p:blipFill>
        <p:spPr>
          <a:xfrm>
            <a:off x="2566246" y="1505327"/>
            <a:ext cx="7563274" cy="4489074"/>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8A94FA50-F0BD-4FDF-9642-9CA84E2EB5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60" y="228600"/>
            <a:ext cx="1000760" cy="1000760"/>
          </a:xfrm>
          <a:prstGeom prst="rect">
            <a:avLst/>
          </a:prstGeom>
        </p:spPr>
      </p:pic>
    </p:spTree>
    <p:extLst>
      <p:ext uri="{BB962C8B-B14F-4D97-AF65-F5344CB8AC3E}">
        <p14:creationId xmlns:p14="http://schemas.microsoft.com/office/powerpoint/2010/main" val="533095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6E3452-C869-42EA-B4EF-65A87B8B10CD}"/>
              </a:ext>
            </a:extLst>
          </p:cNvPr>
          <p:cNvSpPr>
            <a:spLocks noGrp="1"/>
          </p:cNvSpPr>
          <p:nvPr>
            <p:ph type="sldNum" sz="quarter" idx="12"/>
          </p:nvPr>
        </p:nvSpPr>
        <p:spPr>
          <a:xfrm>
            <a:off x="10514011" y="6360160"/>
            <a:ext cx="448629" cy="314960"/>
          </a:xfrm>
        </p:spPr>
        <p:txBody>
          <a:bodyPr/>
          <a:lstStyle/>
          <a:p>
            <a:fld id="{C5ED7093-AD51-40F4-A5B8-4DC12AABD634}" type="slidenum">
              <a:rPr lang="en-US" smtClean="0"/>
              <a:t>9</a:t>
            </a:fld>
            <a:endParaRPr lang="en-US" dirty="0"/>
          </a:p>
        </p:txBody>
      </p:sp>
      <p:sp>
        <p:nvSpPr>
          <p:cNvPr id="7" name="TextBox 6">
            <a:extLst>
              <a:ext uri="{FF2B5EF4-FFF2-40B4-BE49-F238E27FC236}">
                <a16:creationId xmlns:a16="http://schemas.microsoft.com/office/drawing/2014/main" id="{3FCD1A9E-14DD-43B0-9055-D6599D143BF1}"/>
              </a:ext>
            </a:extLst>
          </p:cNvPr>
          <p:cNvSpPr txBox="1"/>
          <p:nvPr/>
        </p:nvSpPr>
        <p:spPr>
          <a:xfrm>
            <a:off x="894080" y="6309361"/>
            <a:ext cx="10993120" cy="50799"/>
          </a:xfrm>
          <a:prstGeom prst="rect">
            <a:avLst/>
          </a:prstGeom>
          <a:solidFill>
            <a:srgbClr val="FF505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DB4F85D-F9D8-4F55-9D1A-CBF376DD6D64}"/>
              </a:ext>
            </a:extLst>
          </p:cNvPr>
          <p:cNvSpPr txBox="1"/>
          <p:nvPr/>
        </p:nvSpPr>
        <p:spPr>
          <a:xfrm>
            <a:off x="1656080" y="1066800"/>
            <a:ext cx="10271760" cy="50799"/>
          </a:xfrm>
          <a:prstGeom prst="rect">
            <a:avLst/>
          </a:prstGeom>
          <a:solidFill>
            <a:srgbClr val="B2B2B2"/>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21C32624-B7F3-4DA0-87BC-BFF80F07DC8C}"/>
              </a:ext>
            </a:extLst>
          </p:cNvPr>
          <p:cNvSpPr txBox="1"/>
          <p:nvPr/>
        </p:nvSpPr>
        <p:spPr>
          <a:xfrm>
            <a:off x="2799080" y="406400"/>
            <a:ext cx="74828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SURVEY RESULTS – GRAPHS AND CHARTS (Cont’d.) </a:t>
            </a:r>
          </a:p>
        </p:txBody>
      </p:sp>
      <p:pic>
        <p:nvPicPr>
          <p:cNvPr id="2" name="Picture 1">
            <a:extLst>
              <a:ext uri="{FF2B5EF4-FFF2-40B4-BE49-F238E27FC236}">
                <a16:creationId xmlns:a16="http://schemas.microsoft.com/office/drawing/2014/main" id="{DD3A1DA8-DDD6-4BF4-AA48-3EE4644368B6}"/>
              </a:ext>
            </a:extLst>
          </p:cNvPr>
          <p:cNvPicPr>
            <a:picLocks noChangeAspect="1"/>
          </p:cNvPicPr>
          <p:nvPr/>
        </p:nvPicPr>
        <p:blipFill>
          <a:blip r:embed="rId2"/>
          <a:stretch>
            <a:fillRect/>
          </a:stretch>
        </p:blipFill>
        <p:spPr>
          <a:xfrm>
            <a:off x="2413000" y="1375796"/>
            <a:ext cx="7813040" cy="4608815"/>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C5BC8EED-D618-4350-8C55-F915D2FC91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60" y="228600"/>
            <a:ext cx="1000760" cy="1000760"/>
          </a:xfrm>
          <a:prstGeom prst="rect">
            <a:avLst/>
          </a:prstGeom>
        </p:spPr>
      </p:pic>
    </p:spTree>
    <p:extLst>
      <p:ext uri="{BB962C8B-B14F-4D97-AF65-F5344CB8AC3E}">
        <p14:creationId xmlns:p14="http://schemas.microsoft.com/office/powerpoint/2010/main" val="13427622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2748</TotalTime>
  <Words>1682</Words>
  <Application>Microsoft Office PowerPoint</Application>
  <PresentationFormat>Widescreen</PresentationFormat>
  <Paragraphs>238</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Bookman Old Style</vt:lpstr>
      <vt:lpstr>Calibri</vt:lpstr>
      <vt:lpstr>Rockwell</vt:lpstr>
      <vt:lpstr>Symbol</vt:lpstr>
      <vt:lpstr>Times New Roman</vt:lpstr>
      <vt:lpstr>Damask</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Patient-Centered Dosing Initiative Overview</dc:title>
  <dc:creator>Anne Loeser</dc:creator>
  <cp:lastModifiedBy>Anne Loeser</cp:lastModifiedBy>
  <cp:revision>334</cp:revision>
  <dcterms:created xsi:type="dcterms:W3CDTF">2020-07-18T20:05:07Z</dcterms:created>
  <dcterms:modified xsi:type="dcterms:W3CDTF">2021-05-31T19:54:18Z</dcterms:modified>
</cp:coreProperties>
</file>